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8"/>
  </p:notesMasterIdLst>
  <p:sldIdLst>
    <p:sldId id="260" r:id="rId2"/>
    <p:sldId id="351" r:id="rId3"/>
    <p:sldId id="297" r:id="rId4"/>
    <p:sldId id="362" r:id="rId5"/>
    <p:sldId id="366" r:id="rId6"/>
    <p:sldId id="363" r:id="rId7"/>
    <p:sldId id="364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93" r:id="rId27"/>
    <p:sldId id="292" r:id="rId28"/>
    <p:sldId id="340" r:id="rId29"/>
    <p:sldId id="295" r:id="rId30"/>
    <p:sldId id="339" r:id="rId31"/>
    <p:sldId id="348" r:id="rId32"/>
    <p:sldId id="280" r:id="rId33"/>
    <p:sldId id="350" r:id="rId34"/>
    <p:sldId id="349" r:id="rId35"/>
    <p:sldId id="310" r:id="rId36"/>
    <p:sldId id="286" r:id="rId37"/>
    <p:sldId id="287" r:id="rId38"/>
    <p:sldId id="288" r:id="rId39"/>
    <p:sldId id="289" r:id="rId40"/>
    <p:sldId id="290" r:id="rId41"/>
    <p:sldId id="296" r:id="rId42"/>
    <p:sldId id="291" r:id="rId43"/>
    <p:sldId id="279" r:id="rId44"/>
    <p:sldId id="281" r:id="rId45"/>
    <p:sldId id="282" r:id="rId46"/>
    <p:sldId id="283" r:id="rId47"/>
    <p:sldId id="343" r:id="rId48"/>
    <p:sldId id="344" r:id="rId49"/>
    <p:sldId id="346" r:id="rId50"/>
    <p:sldId id="347" r:id="rId51"/>
    <p:sldId id="284" r:id="rId52"/>
    <p:sldId id="285" r:id="rId53"/>
    <p:sldId id="341" r:id="rId54"/>
    <p:sldId id="355" r:id="rId55"/>
    <p:sldId id="342" r:id="rId56"/>
    <p:sldId id="356" r:id="rId57"/>
    <p:sldId id="357" r:id="rId58"/>
    <p:sldId id="354" r:id="rId59"/>
    <p:sldId id="358" r:id="rId60"/>
    <p:sldId id="359" r:id="rId61"/>
    <p:sldId id="360" r:id="rId62"/>
    <p:sldId id="361" r:id="rId63"/>
    <p:sldId id="298" r:id="rId64"/>
    <p:sldId id="312" r:id="rId65"/>
    <p:sldId id="313" r:id="rId66"/>
    <p:sldId id="300" r:id="rId67"/>
    <p:sldId id="301" r:id="rId68"/>
    <p:sldId id="302" r:id="rId69"/>
    <p:sldId id="303" r:id="rId70"/>
    <p:sldId id="258" r:id="rId71"/>
    <p:sldId id="331" r:id="rId72"/>
    <p:sldId id="332" r:id="rId73"/>
    <p:sldId id="316" r:id="rId74"/>
    <p:sldId id="320" r:id="rId75"/>
    <p:sldId id="321" r:id="rId76"/>
    <p:sldId id="318" r:id="rId77"/>
    <p:sldId id="327" r:id="rId78"/>
    <p:sldId id="319" r:id="rId79"/>
    <p:sldId id="328" r:id="rId80"/>
    <p:sldId id="338" r:id="rId81"/>
    <p:sldId id="333" r:id="rId82"/>
    <p:sldId id="323" r:id="rId83"/>
    <p:sldId id="334" r:id="rId84"/>
    <p:sldId id="335" r:id="rId85"/>
    <p:sldId id="337" r:id="rId86"/>
    <p:sldId id="336" r:id="rId8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820"/>
    <p:restoredTop sz="94645"/>
  </p:normalViewPr>
  <p:slideViewPr>
    <p:cSldViewPr snapToGrid="0" snapToObjects="1" showGuides="1">
      <p:cViewPr varScale="1">
        <p:scale>
          <a:sx n="167" d="100"/>
          <a:sy n="167" d="100"/>
        </p:scale>
        <p:origin x="176" y="456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viewProps" Target="viewProps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notesMaster" Target="notesMasters/notesMaster1.xml"/><Relationship Id="rId9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ableStyles" Target="tableStyle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40EF0A-E515-6A42-B5C2-2E6C8BD6B218}" type="datetimeFigureOut">
              <a:rPr kumimoji="1" lang="ko-KR" altLang="en-US" smtClean="0"/>
              <a:t>2019. 7. 9.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C1BB17-1B0E-DC4B-8ED8-F647E19F77A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578392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63DDF-426E-514F-A771-3B68D70ACF7F}" type="datetimeFigureOut">
              <a:rPr kumimoji="1" lang="ko-KR" altLang="en-US" smtClean="0"/>
              <a:t>2019. 7. 9.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54080C-13AB-4442-86B7-CE767A92E73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585031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63DDF-426E-514F-A771-3B68D70ACF7F}" type="datetimeFigureOut">
              <a:rPr kumimoji="1" lang="ko-KR" altLang="en-US" smtClean="0"/>
              <a:t>2019. 7. 9.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54080C-13AB-4442-86B7-CE767A92E73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400541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63DDF-426E-514F-A771-3B68D70ACF7F}" type="datetimeFigureOut">
              <a:rPr kumimoji="1" lang="ko-KR" altLang="en-US" smtClean="0"/>
              <a:t>2019. 7. 9.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54080C-13AB-4442-86B7-CE767A92E73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414879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FAA25B32-F57C-426D-8D5F-95D33B316A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66975" y="3046412"/>
            <a:ext cx="7258050" cy="766763"/>
          </a:xfrm>
        </p:spPr>
        <p:txBody>
          <a:bodyPr>
            <a:noAutofit/>
          </a:bodyPr>
          <a:lstStyle>
            <a:lvl1pPr marL="0" indent="0" algn="ctr">
              <a:buNone/>
              <a:defRPr sz="5400">
                <a:latin typeface="-윤고딕350" panose="02030504000101010101" pitchFamily="18" charset="-127"/>
                <a:ea typeface="-윤고딕350" panose="02030504000101010101" pitchFamily="18" charset="-127"/>
              </a:defRPr>
            </a:lvl1pPr>
          </a:lstStyle>
          <a:p>
            <a:pPr lvl="0"/>
            <a:r>
              <a:rPr lang="ko-KR" altLang="en-US" dirty="0" err="1"/>
              <a:t>모노톤</a:t>
            </a:r>
            <a:r>
              <a:rPr lang="ko-KR" altLang="en-US" dirty="0"/>
              <a:t> 템플릿</a:t>
            </a:r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ECC2C759-30E0-4850-90B0-71A0A1D3295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04640" y="3811588"/>
            <a:ext cx="3972560" cy="322262"/>
          </a:xfrm>
        </p:spPr>
        <p:txBody>
          <a:bodyPr>
            <a:noAutofit/>
          </a:bodyPr>
          <a:lstStyle>
            <a:lvl1pPr marL="0" indent="0" algn="dist">
              <a:buNone/>
              <a:defRPr sz="1800">
                <a:latin typeface="-윤고딕320" panose="02030504000101010101" pitchFamily="18" charset="-127"/>
                <a:ea typeface="-윤고딕320" panose="02030504000101010101" pitchFamily="18" charset="-127"/>
              </a:defRPr>
            </a:lvl1pPr>
          </a:lstStyle>
          <a:p>
            <a:pPr lvl="0"/>
            <a:r>
              <a:rPr lang="en-US" altLang="ko-KR" dirty="0"/>
              <a:t>INTELLIGRAPHIC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208284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F1045CA4-2B1D-43A5-9335-BF513DD551C6}"/>
              </a:ext>
            </a:extLst>
          </p:cNvPr>
          <p:cNvSpPr/>
          <p:nvPr userDrawn="1"/>
        </p:nvSpPr>
        <p:spPr>
          <a:xfrm>
            <a:off x="0" y="380473"/>
            <a:ext cx="172720" cy="80089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lang="ko-KR" altLang="en-US" sz="4400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27939F07-3AB7-4562-AB03-F71D8770117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72720" y="380472"/>
            <a:ext cx="2580640" cy="457517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</a:lstStyle>
          <a:p>
            <a:pPr lvl="0"/>
            <a:r>
              <a:rPr lang="ko-KR" altLang="en-US" dirty="0"/>
              <a:t>제목을 입력하세요</a:t>
            </a:r>
          </a:p>
        </p:txBody>
      </p:sp>
      <p:sp>
        <p:nvSpPr>
          <p:cNvPr id="9" name="텍스트 개체 틀 7">
            <a:extLst>
              <a:ext uri="{FF2B5EF4-FFF2-40B4-BE49-F238E27FC236}">
                <a16:creationId xmlns:a16="http://schemas.microsoft.com/office/drawing/2014/main" id="{7ED51454-6FB7-4FDA-8CFF-96B1F41D743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2720" y="840476"/>
            <a:ext cx="2580640" cy="340890"/>
          </a:xfrm>
        </p:spPr>
        <p:txBody>
          <a:bodyPr>
            <a:normAutofit/>
          </a:bodyPr>
          <a:lstStyle>
            <a:lvl1pPr marL="0" indent="0" algn="dist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defRPr>
            </a:lvl1pPr>
          </a:lstStyle>
          <a:p>
            <a:pPr lvl="0"/>
            <a:r>
              <a:rPr lang="ko-KR" altLang="en-US" dirty="0"/>
              <a:t>소제목을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15772358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1463040" y="2535809"/>
            <a:ext cx="4683550" cy="3857007"/>
          </a:xfrm>
        </p:spPr>
        <p:txBody>
          <a:bodyPr/>
          <a:lstStyle>
            <a:lvl1pPr marL="0" indent="0" algn="l">
              <a:buNone/>
              <a:defRPr>
                <a:latin typeface="NanumGothicOTF" charset="-127"/>
                <a:ea typeface="NanumGothicOTF" charset="-127"/>
                <a:cs typeface="NanumGothicOTF" charset="-127"/>
              </a:defRPr>
            </a:lvl1pPr>
            <a:lvl2pPr marL="457200" indent="0" algn="l">
              <a:buNone/>
              <a:defRPr>
                <a:latin typeface="NanumGothicOTF" charset="-127"/>
                <a:ea typeface="NanumGothicOTF" charset="-127"/>
                <a:cs typeface="NanumGothicOTF" charset="-127"/>
              </a:defRPr>
            </a:lvl2pPr>
            <a:lvl3pPr marL="914400" indent="0" algn="l">
              <a:buNone/>
              <a:defRPr>
                <a:latin typeface="NanumGothicOTF" charset="-127"/>
                <a:ea typeface="NanumGothicOTF" charset="-127"/>
                <a:cs typeface="NanumGothicOTF" charset="-127"/>
              </a:defRPr>
            </a:lvl3pPr>
            <a:lvl4pPr marL="1371600" indent="0" algn="l">
              <a:buNone/>
              <a:defRPr>
                <a:latin typeface="NanumGothicOTF" charset="-127"/>
                <a:ea typeface="NanumGothicOTF" charset="-127"/>
                <a:cs typeface="NanumGothicOTF" charset="-127"/>
              </a:defRPr>
            </a:lvl4pPr>
            <a:lvl5pPr marL="1828800" indent="0" algn="l">
              <a:buNone/>
              <a:defRPr>
                <a:latin typeface="NanumGothicOTF" charset="-127"/>
                <a:ea typeface="NanumGothicOTF" charset="-127"/>
                <a:cs typeface="NanumGothicOTF" charset="-127"/>
              </a:defRPr>
            </a:lvl5pPr>
          </a:lstStyle>
          <a:p>
            <a:pPr lvl="0"/>
            <a:r>
              <a:rPr kumimoji="1" lang="ko-KR" altLang="en-US" dirty="0"/>
              <a:t>마스터 텍스트 스타일을 편집하려면 클릭</a:t>
            </a:r>
          </a:p>
        </p:txBody>
      </p:sp>
      <p:sp>
        <p:nvSpPr>
          <p:cNvPr id="4" name="내용 개체 틀 2"/>
          <p:cNvSpPr>
            <a:spLocks noGrp="1"/>
          </p:cNvSpPr>
          <p:nvPr>
            <p:ph sz="quarter" idx="11"/>
          </p:nvPr>
        </p:nvSpPr>
        <p:spPr>
          <a:xfrm>
            <a:off x="6572331" y="2535808"/>
            <a:ext cx="4739833" cy="3857008"/>
          </a:xfrm>
        </p:spPr>
        <p:txBody>
          <a:bodyPr/>
          <a:lstStyle>
            <a:lvl1pPr marL="0" indent="0" algn="l">
              <a:buNone/>
              <a:defRPr>
                <a:latin typeface="NanumGothicOTF" charset="-127"/>
                <a:ea typeface="NanumGothicOTF" charset="-127"/>
                <a:cs typeface="NanumGothicOTF" charset="-127"/>
              </a:defRPr>
            </a:lvl1pPr>
            <a:lvl2pPr marL="457200" indent="0" algn="l">
              <a:buNone/>
              <a:defRPr>
                <a:latin typeface="NanumGothicOTF" charset="-127"/>
                <a:ea typeface="NanumGothicOTF" charset="-127"/>
                <a:cs typeface="NanumGothicOTF" charset="-127"/>
              </a:defRPr>
            </a:lvl2pPr>
            <a:lvl3pPr marL="914400" indent="0" algn="l">
              <a:buNone/>
              <a:defRPr>
                <a:latin typeface="NanumGothicOTF" charset="-127"/>
                <a:ea typeface="NanumGothicOTF" charset="-127"/>
                <a:cs typeface="NanumGothicOTF" charset="-127"/>
              </a:defRPr>
            </a:lvl3pPr>
            <a:lvl4pPr marL="1371600" indent="0" algn="l">
              <a:buNone/>
              <a:defRPr>
                <a:latin typeface="NanumGothicOTF" charset="-127"/>
                <a:ea typeface="NanumGothicOTF" charset="-127"/>
                <a:cs typeface="NanumGothicOTF" charset="-127"/>
              </a:defRPr>
            </a:lvl4pPr>
            <a:lvl5pPr marL="1828800" indent="0" algn="l">
              <a:buNone/>
              <a:defRPr>
                <a:latin typeface="NanumGothicOTF" charset="-127"/>
                <a:ea typeface="NanumGothicOTF" charset="-127"/>
                <a:cs typeface="NanumGothicOTF" charset="-127"/>
              </a:defRPr>
            </a:lvl5pPr>
          </a:lstStyle>
          <a:p>
            <a:pPr lvl="0"/>
            <a:r>
              <a:rPr kumimoji="1" lang="ko-KR" altLang="en-US" dirty="0"/>
              <a:t>마스터 텍스트 스타일을 편집하려면 클릭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3CB1D13-ABD2-4AC5-8767-1A565C475291}"/>
              </a:ext>
            </a:extLst>
          </p:cNvPr>
          <p:cNvSpPr/>
          <p:nvPr userDrawn="1"/>
        </p:nvSpPr>
        <p:spPr>
          <a:xfrm>
            <a:off x="0" y="380473"/>
            <a:ext cx="172720" cy="80089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lang="ko-KR" altLang="en-US" sz="4400" dirty="0">
              <a:latin typeface="NanumGothicOTF" charset="-127"/>
              <a:ea typeface="NanumGothicOTF" charset="-127"/>
              <a:cs typeface="NanumGothicOTF" charset="-127"/>
            </a:endParaRPr>
          </a:p>
        </p:txBody>
      </p:sp>
      <p:sp>
        <p:nvSpPr>
          <p:cNvPr id="6" name="텍스트 개체 틀 7">
            <a:extLst>
              <a:ext uri="{FF2B5EF4-FFF2-40B4-BE49-F238E27FC236}">
                <a16:creationId xmlns:a16="http://schemas.microsoft.com/office/drawing/2014/main" id="{863296FB-5A90-4889-8F58-9BB1F5CD779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72720" y="380472"/>
            <a:ext cx="2580640" cy="457517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latin typeface="NanumGothicOTF" charset="-127"/>
                <a:ea typeface="NanumGothicOTF" charset="-127"/>
                <a:cs typeface="NanumGothicOTF" charset="-127"/>
              </a:defRPr>
            </a:lvl1pPr>
          </a:lstStyle>
          <a:p>
            <a:pPr lvl="0"/>
            <a:r>
              <a:rPr lang="ko-KR" altLang="en-US" dirty="0"/>
              <a:t>제목을 입력하세요</a:t>
            </a:r>
          </a:p>
        </p:txBody>
      </p:sp>
      <p:sp>
        <p:nvSpPr>
          <p:cNvPr id="7" name="텍스트 개체 틀 7">
            <a:extLst>
              <a:ext uri="{FF2B5EF4-FFF2-40B4-BE49-F238E27FC236}">
                <a16:creationId xmlns:a16="http://schemas.microsoft.com/office/drawing/2014/main" id="{94A5A4CF-E778-456D-A483-AE1EE4C9190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72720" y="840476"/>
            <a:ext cx="2580640" cy="340890"/>
          </a:xfrm>
        </p:spPr>
        <p:txBody>
          <a:bodyPr>
            <a:normAutofit/>
          </a:bodyPr>
          <a:lstStyle>
            <a:lvl1pPr marL="0" indent="0" algn="dist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NanumGothicOTF" charset="-127"/>
                <a:ea typeface="NanumGothicOTF" charset="-127"/>
                <a:cs typeface="NanumGothicOTF" charset="-127"/>
              </a:defRPr>
            </a:lvl1pPr>
          </a:lstStyle>
          <a:p>
            <a:pPr lvl="0"/>
            <a:r>
              <a:rPr lang="ko-KR" altLang="en-US" dirty="0"/>
              <a:t>소제목을 입력하세요</a:t>
            </a:r>
          </a:p>
        </p:txBody>
      </p:sp>
      <p:sp>
        <p:nvSpPr>
          <p:cNvPr id="11" name="내용 개체 틀 2"/>
          <p:cNvSpPr>
            <a:spLocks noGrp="1"/>
          </p:cNvSpPr>
          <p:nvPr>
            <p:ph sz="quarter" idx="14"/>
          </p:nvPr>
        </p:nvSpPr>
        <p:spPr>
          <a:xfrm>
            <a:off x="1463040" y="1453298"/>
            <a:ext cx="9849124" cy="612679"/>
          </a:xfrm>
        </p:spPr>
        <p:txBody>
          <a:bodyPr/>
          <a:lstStyle>
            <a:lvl1pPr marL="0" indent="0" algn="l">
              <a:buNone/>
              <a:defRPr>
                <a:latin typeface="NanumGothicOTF" charset="-127"/>
                <a:ea typeface="NanumGothicOTF" charset="-127"/>
                <a:cs typeface="NanumGothicOTF" charset="-127"/>
              </a:defRPr>
            </a:lvl1pPr>
            <a:lvl2pPr marL="457200" indent="0" algn="l">
              <a:buNone/>
              <a:defRPr>
                <a:latin typeface="NanumGothicOTF" charset="-127"/>
                <a:ea typeface="NanumGothicOTF" charset="-127"/>
                <a:cs typeface="NanumGothicOTF" charset="-127"/>
              </a:defRPr>
            </a:lvl2pPr>
            <a:lvl3pPr marL="914400" indent="0" algn="l">
              <a:buNone/>
              <a:defRPr>
                <a:latin typeface="NanumGothicOTF" charset="-127"/>
                <a:ea typeface="NanumGothicOTF" charset="-127"/>
                <a:cs typeface="NanumGothicOTF" charset="-127"/>
              </a:defRPr>
            </a:lvl3pPr>
            <a:lvl4pPr marL="1371600" indent="0" algn="l">
              <a:buNone/>
              <a:defRPr>
                <a:latin typeface="NanumGothicOTF" charset="-127"/>
                <a:ea typeface="NanumGothicOTF" charset="-127"/>
                <a:cs typeface="NanumGothicOTF" charset="-127"/>
              </a:defRPr>
            </a:lvl4pPr>
            <a:lvl5pPr marL="1828800" indent="0" algn="l">
              <a:buNone/>
              <a:defRPr>
                <a:latin typeface="NanumGothicOTF" charset="-127"/>
                <a:ea typeface="NanumGothicOTF" charset="-127"/>
                <a:cs typeface="NanumGothicOTF" charset="-127"/>
              </a:defRPr>
            </a:lvl5pPr>
          </a:lstStyle>
          <a:p>
            <a:pPr lvl="0"/>
            <a:r>
              <a:rPr kumimoji="1" lang="ko-KR" altLang="en-US" dirty="0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211983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63DDF-426E-514F-A771-3B68D70ACF7F}" type="datetimeFigureOut">
              <a:rPr kumimoji="1" lang="ko-KR" altLang="en-US" smtClean="0"/>
              <a:t>2019. 7. 9.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54080C-13AB-4442-86B7-CE767A92E73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076918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63DDF-426E-514F-A771-3B68D70ACF7F}" type="datetimeFigureOut">
              <a:rPr kumimoji="1" lang="ko-KR" altLang="en-US" smtClean="0"/>
              <a:t>2019. 7. 9.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54080C-13AB-4442-86B7-CE767A92E73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237379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63DDF-426E-514F-A771-3B68D70ACF7F}" type="datetimeFigureOut">
              <a:rPr kumimoji="1" lang="ko-KR" altLang="en-US" smtClean="0"/>
              <a:t>2019. 7. 9.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54080C-13AB-4442-86B7-CE767A92E73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840698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63DDF-426E-514F-A771-3B68D70ACF7F}" type="datetimeFigureOut">
              <a:rPr kumimoji="1" lang="ko-KR" altLang="en-US" smtClean="0"/>
              <a:t>2019. 7. 9.</a:t>
            </a:fld>
            <a:endParaRPr kumimoji="1"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54080C-13AB-4442-86B7-CE767A92E73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157620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63DDF-426E-514F-A771-3B68D70ACF7F}" type="datetimeFigureOut">
              <a:rPr kumimoji="1" lang="ko-KR" altLang="en-US" smtClean="0"/>
              <a:t>2019. 7. 9.</a:t>
            </a:fld>
            <a:endParaRPr kumimoji="1"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54080C-13AB-4442-86B7-CE767A92E73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67199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63DDF-426E-514F-A771-3B68D70ACF7F}" type="datetimeFigureOut">
              <a:rPr kumimoji="1" lang="ko-KR" altLang="en-US" smtClean="0"/>
              <a:t>2019. 7. 9.</a:t>
            </a:fld>
            <a:endParaRPr kumimoji="1"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54080C-13AB-4442-86B7-CE767A92E73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954719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63DDF-426E-514F-A771-3B68D70ACF7F}" type="datetimeFigureOut">
              <a:rPr kumimoji="1" lang="ko-KR" altLang="en-US" smtClean="0"/>
              <a:t>2019. 7. 9.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54080C-13AB-4442-86B7-CE767A92E73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081696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63DDF-426E-514F-A771-3B68D70ACF7F}" type="datetimeFigureOut">
              <a:rPr kumimoji="1" lang="ko-KR" altLang="en-US" smtClean="0"/>
              <a:t>2019. 7. 9.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54080C-13AB-4442-86B7-CE767A92E73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670087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363DDF-426E-514F-A771-3B68D70ACF7F}" type="datetimeFigureOut">
              <a:rPr kumimoji="1" lang="ko-KR" altLang="en-US" smtClean="0"/>
              <a:t>2019. 7. 9.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54080C-13AB-4442-86B7-CE767A92E73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291130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www.mysql.com/downloads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hyperlink" Target="https://naver.com/" TargetMode="Externa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ysql.com/products/workbench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nodejs.org/ko/download/" TargetMode="Externa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tiff"/><Relationship Id="rId1" Type="http://schemas.openxmlformats.org/officeDocument/2006/relationships/slideLayout" Target="../slideLayouts/slideLayout1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4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4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8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code.visualstudio.com/" TargetMode="Externa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4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4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4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4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4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4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4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4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4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4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4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4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ko.wikipedia.org/wiki/%ED%8C%8C%EC%9D%B4%EC%8D%AC" TargetMode="External"/><Relationship Id="rId13" Type="http://schemas.openxmlformats.org/officeDocument/2006/relationships/hyperlink" Target="https://ko.wikipedia.org/w/index.php?title=%EC%9D%B4%EB%B2%A4%ED%8A%B8%EB%A8%B8%EC%8B%A0&amp;action=edit&amp;redlink=1" TargetMode="External"/><Relationship Id="rId3" Type="http://schemas.openxmlformats.org/officeDocument/2006/relationships/hyperlink" Target="https://ko.wikipedia.org/wiki/V8_(%EC%9E%90%EB%B0%94%EC%8A%A4%ED%81%AC%EB%A6%BD%ED%8A%B8_%EC%97%94%EC%A7%84)" TargetMode="External"/><Relationship Id="rId7" Type="http://schemas.openxmlformats.org/officeDocument/2006/relationships/hyperlink" Target="https://ko.wikipedia.org/wiki/%EC%9B%B9_%EC%84%9C%EB%B2%84" TargetMode="External"/><Relationship Id="rId12" Type="http://schemas.openxmlformats.org/officeDocument/2006/relationships/hyperlink" Target="https://ko.wikipedia.org/wiki/%EB%A3%A8%EB%B9%84_(%ED%94%84%EB%A1%9C%EA%B7%B8%EB%9E%98%EB%B0%8D_%EC%96%B8%EC%96%B4)" TargetMode="External"/><Relationship Id="rId2" Type="http://schemas.openxmlformats.org/officeDocument/2006/relationships/image" Target="../media/image8.tiff"/><Relationship Id="rId16" Type="http://schemas.openxmlformats.org/officeDocument/2006/relationships/hyperlink" Target="https://en.wikipedia.org/wiki/Read-eval-print_loop" TargetMode="Externa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ko.wikipedia.org/wiki/%EC%86%8C%ED%94%84%ED%8A%B8%EC%9B%A8%EC%96%B4_%ED%94%84%EB%A0%88%EC%9E%84%EC%9B%8C%ED%81%AC" TargetMode="External"/><Relationship Id="rId11" Type="http://schemas.openxmlformats.org/officeDocument/2006/relationships/hyperlink" Target="https://en.wikipedia.org/wiki/Perl_Object_Environment" TargetMode="External"/><Relationship Id="rId5" Type="http://schemas.openxmlformats.org/officeDocument/2006/relationships/hyperlink" Target="https://ko.wikipedia.org/wiki/%EC%9E%85%EC%B6%9C%EB%A0%A5" TargetMode="External"/><Relationship Id="rId15" Type="http://schemas.openxmlformats.org/officeDocument/2006/relationships/hyperlink" Target="https://ko.wikipedia.org/w/index.php?title=CommonJS&amp;action=edit&amp;redlink=1" TargetMode="External"/><Relationship Id="rId10" Type="http://schemas.openxmlformats.org/officeDocument/2006/relationships/hyperlink" Target="https://ko.wikipedia.org/wiki/%ED%8E%84" TargetMode="External"/><Relationship Id="rId4" Type="http://schemas.openxmlformats.org/officeDocument/2006/relationships/hyperlink" Target="https://ko.wikipedia.org/w/index.php?title=%EC%9D%B4%EB%B2%A4%ED%8A%B8_%EA%B8%B0%EB%B0%98_%EC%84%A4%EA%B3%84&amp;action=edit&amp;redlink=1" TargetMode="External"/><Relationship Id="rId9" Type="http://schemas.openxmlformats.org/officeDocument/2006/relationships/hyperlink" Target="https://ko.wikipedia.org/wiki/%ED%8A%B8%EC%9C%84%EC%8A%A4%ED%8B%B0%EB%93%9C_(%EC%86%8C%ED%94%84%ED%8A%B8%EC%9B%A8%EC%96%B4)" TargetMode="External"/><Relationship Id="rId14" Type="http://schemas.openxmlformats.org/officeDocument/2006/relationships/hyperlink" Target="https://ko.wikipedia.org/wiki/%EC%9E%90%EB%B0%94%EC%8A%A4%ED%81%AC%EB%A6%BD%ED%8A%B8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2628" y="6152298"/>
            <a:ext cx="2183892" cy="394716"/>
          </a:xfrm>
          <a:prstGeom prst="rect">
            <a:avLst/>
          </a:prstGeom>
        </p:spPr>
      </p:pic>
      <p:sp>
        <p:nvSpPr>
          <p:cNvPr id="5" name="텍스트 상자 4"/>
          <p:cNvSpPr txBox="1"/>
          <p:nvPr/>
        </p:nvSpPr>
        <p:spPr>
          <a:xfrm>
            <a:off x="3501700" y="2721274"/>
            <a:ext cx="51886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4000" dirty="0">
                <a:latin typeface="Daum" charset="-127"/>
                <a:ea typeface="Daum" charset="-127"/>
                <a:cs typeface="Daum" charset="-127"/>
              </a:rPr>
              <a:t>FINTECH ACADEMY</a:t>
            </a:r>
            <a:endParaRPr kumimoji="1" lang="ko-KR" altLang="en-US" sz="4000" dirty="0">
              <a:latin typeface="Daum" charset="-127"/>
              <a:ea typeface="Daum" charset="-127"/>
              <a:cs typeface="Daum" charset="-127"/>
            </a:endParaRPr>
          </a:p>
        </p:txBody>
      </p:sp>
      <p:sp>
        <p:nvSpPr>
          <p:cNvPr id="6" name="텍스트 상자 5"/>
          <p:cNvSpPr txBox="1"/>
          <p:nvPr/>
        </p:nvSpPr>
        <p:spPr>
          <a:xfrm>
            <a:off x="4496041" y="3429160"/>
            <a:ext cx="3199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latin typeface="Daum" charset="-127"/>
                <a:ea typeface="Daum" charset="-127"/>
                <a:cs typeface="Daum" charset="-127"/>
              </a:rPr>
              <a:t>핀테크 서비스 집중 개발과정</a:t>
            </a:r>
          </a:p>
        </p:txBody>
      </p:sp>
      <p:sp>
        <p:nvSpPr>
          <p:cNvPr id="7" name="텍스트 상자 6"/>
          <p:cNvSpPr txBox="1"/>
          <p:nvPr/>
        </p:nvSpPr>
        <p:spPr>
          <a:xfrm>
            <a:off x="5206972" y="3960332"/>
            <a:ext cx="177805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/>
              <a:t>‘Ki-Pay’</a:t>
            </a:r>
          </a:p>
          <a:p>
            <a:pPr algn="ctr"/>
            <a:endParaRPr kumimoji="1" lang="en-US" altLang="ko-KR" dirty="0"/>
          </a:p>
          <a:p>
            <a:pPr algn="ctr"/>
            <a:r>
              <a:rPr kumimoji="1" lang="en-US" altLang="ko-KR" dirty="0"/>
              <a:t>1</a:t>
            </a:r>
            <a:r>
              <a:rPr kumimoji="1" lang="ko-KR" altLang="en-US" dirty="0"/>
              <a:t>일차 기본교육</a:t>
            </a:r>
          </a:p>
        </p:txBody>
      </p:sp>
    </p:spTree>
    <p:extLst>
      <p:ext uri="{BB962C8B-B14F-4D97-AF65-F5344CB8AC3E}">
        <p14:creationId xmlns:p14="http://schemas.microsoft.com/office/powerpoint/2010/main" val="2456972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3">
            <a:extLst>
              <a:ext uri="{FF2B5EF4-FFF2-40B4-BE49-F238E27FC236}">
                <a16:creationId xmlns:a16="http://schemas.microsoft.com/office/drawing/2014/main" id="{705B06C5-8075-4CCC-B382-B969C830CF1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466975" y="3046412"/>
            <a:ext cx="7258050" cy="10874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ko-KR" sz="4300" dirty="0">
                <a:latin typeface="Daum" charset="-127"/>
                <a:ea typeface="Daum" charset="-127"/>
                <a:cs typeface="Daum" charset="-127"/>
              </a:rPr>
              <a:t>NODEJS</a:t>
            </a:r>
            <a:r>
              <a:rPr lang="en-US" altLang="ko-KR" dirty="0">
                <a:latin typeface="Daum" charset="-127"/>
                <a:ea typeface="Daum" charset="-127"/>
                <a:cs typeface="Daum" charset="-127"/>
              </a:rPr>
              <a:t> </a:t>
            </a:r>
            <a:endParaRPr lang="ko-KR" altLang="en-US" dirty="0">
              <a:latin typeface="Daum" charset="-127"/>
              <a:ea typeface="Daum" charset="-127"/>
              <a:cs typeface="Daum" charset="-127"/>
            </a:endParaRPr>
          </a:p>
        </p:txBody>
      </p:sp>
      <p:sp>
        <p:nvSpPr>
          <p:cNvPr id="9" name="텍스트 개체 틀 4">
            <a:extLst>
              <a:ext uri="{FF2B5EF4-FFF2-40B4-BE49-F238E27FC236}">
                <a16:creationId xmlns:a16="http://schemas.microsoft.com/office/drawing/2014/main" id="{53718F62-DF5D-4AFE-A60B-D1C80B30869F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110037" y="3811588"/>
            <a:ext cx="3971925" cy="322262"/>
          </a:xfrm>
        </p:spPr>
        <p:txBody>
          <a:bodyPr>
            <a:normAutofit fontScale="62500" lnSpcReduction="20000"/>
          </a:bodyPr>
          <a:lstStyle/>
          <a:p>
            <a:pPr marL="0" indent="0" algn="ctr">
              <a:buNone/>
            </a:pPr>
            <a:r>
              <a:rPr lang="en-US" altLang="ko-KR" dirty="0">
                <a:latin typeface="Daum" charset="-127"/>
                <a:ea typeface="Daum" charset="-127"/>
                <a:cs typeface="Daum" charset="-127"/>
              </a:rPr>
              <a:t>-</a:t>
            </a:r>
            <a:r>
              <a:rPr lang="ko-KR" altLang="en-US" dirty="0">
                <a:latin typeface="Daum" charset="-127"/>
                <a:ea typeface="Daum" charset="-127"/>
                <a:cs typeface="Daum" charset="-127"/>
              </a:rPr>
              <a:t>기본문법</a:t>
            </a:r>
            <a:r>
              <a:rPr lang="en-US" altLang="ko-KR" dirty="0">
                <a:latin typeface="Daum" charset="-127"/>
                <a:ea typeface="Daum" charset="-127"/>
                <a:cs typeface="Daum" charset="-127"/>
              </a:rPr>
              <a:t>-</a:t>
            </a:r>
            <a:endParaRPr lang="ko-KR" altLang="en-US" dirty="0">
              <a:latin typeface="Daum" charset="-127"/>
              <a:ea typeface="Daum" charset="-127"/>
              <a:cs typeface="Daum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457154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9"/>
          <p:cNvSpPr>
            <a:spLocks noGrp="1"/>
          </p:cNvSpPr>
          <p:nvPr>
            <p:ph sz="quarter" idx="10"/>
          </p:nvPr>
        </p:nvSpPr>
        <p:spPr>
          <a:xfrm>
            <a:off x="2839353" y="2535806"/>
            <a:ext cx="2581059" cy="3857007"/>
          </a:xfrm>
        </p:spPr>
        <p:txBody>
          <a:bodyPr anchor="ctr"/>
          <a:lstStyle/>
          <a:p>
            <a:r>
              <a:rPr lang="en-US" altLang="ko-KR" dirty="0" err="1"/>
              <a:t>var</a:t>
            </a:r>
            <a:r>
              <a:rPr lang="en-US" altLang="ko-KR" dirty="0"/>
              <a:t> x = 5;</a:t>
            </a:r>
            <a:br>
              <a:rPr lang="en-US" altLang="ko-KR" dirty="0"/>
            </a:br>
            <a:r>
              <a:rPr lang="en-US" altLang="ko-KR" dirty="0" err="1"/>
              <a:t>var</a:t>
            </a:r>
            <a:r>
              <a:rPr lang="en-US" altLang="ko-KR" dirty="0"/>
              <a:t> y = 6;</a:t>
            </a:r>
            <a:br>
              <a:rPr lang="en-US" altLang="ko-KR" dirty="0"/>
            </a:br>
            <a:r>
              <a:rPr lang="en-US" altLang="ko-KR" dirty="0" err="1"/>
              <a:t>var</a:t>
            </a:r>
            <a:r>
              <a:rPr lang="en-US" altLang="ko-KR" dirty="0"/>
              <a:t> z = x + y;</a:t>
            </a:r>
            <a:br>
              <a:rPr lang="en-US" altLang="ko-KR" dirty="0"/>
            </a:br>
            <a:endParaRPr kumimoji="1" lang="ko-KR" altLang="en-US" dirty="0"/>
          </a:p>
        </p:txBody>
      </p:sp>
      <p:sp>
        <p:nvSpPr>
          <p:cNvPr id="11" name="내용 개체 틀 10"/>
          <p:cNvSpPr>
            <a:spLocks noGrp="1"/>
          </p:cNvSpPr>
          <p:nvPr>
            <p:ph sz="quarter" idx="11"/>
          </p:nvPr>
        </p:nvSpPr>
        <p:spPr>
          <a:xfrm>
            <a:off x="5573090" y="2535806"/>
            <a:ext cx="4739833" cy="3857008"/>
          </a:xfrm>
        </p:spPr>
        <p:txBody>
          <a:bodyPr anchor="ctr"/>
          <a:lstStyle/>
          <a:p>
            <a:r>
              <a:rPr lang="en-US" altLang="ko-KR" dirty="0" err="1"/>
              <a:t>var</a:t>
            </a:r>
            <a:r>
              <a:rPr lang="en-US" altLang="ko-KR" dirty="0"/>
              <a:t> price1 = 5;</a:t>
            </a:r>
            <a:br>
              <a:rPr lang="en-US" altLang="ko-KR" dirty="0"/>
            </a:br>
            <a:r>
              <a:rPr lang="en-US" altLang="ko-KR" dirty="0" err="1"/>
              <a:t>var</a:t>
            </a:r>
            <a:r>
              <a:rPr lang="en-US" altLang="ko-KR" dirty="0"/>
              <a:t> price2 = 6;</a:t>
            </a:r>
            <a:br>
              <a:rPr lang="en-US" altLang="ko-KR" dirty="0"/>
            </a:br>
            <a:r>
              <a:rPr lang="en-US" altLang="ko-KR" dirty="0" err="1"/>
              <a:t>var</a:t>
            </a:r>
            <a:r>
              <a:rPr lang="en-US" altLang="ko-KR" dirty="0"/>
              <a:t> total = price1 + price2;</a:t>
            </a:r>
            <a:br>
              <a:rPr lang="en-US" altLang="ko-KR" dirty="0"/>
            </a:br>
            <a:endParaRPr kumimoji="1" lang="ko-KR" altLang="en-US" dirty="0"/>
          </a:p>
        </p:txBody>
      </p:sp>
      <p:sp>
        <p:nvSpPr>
          <p:cNvPr id="4" name="텍스트 개체 틀 2">
            <a:extLst>
              <a:ext uri="{FF2B5EF4-FFF2-40B4-BE49-F238E27FC236}">
                <a16:creationId xmlns:a16="http://schemas.microsoft.com/office/drawing/2014/main" id="{93EC8786-EBAD-4452-B1FA-CBD6ADE8C95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b="1" dirty="0" err="1">
                <a:latin typeface="NanumGothicOTF" charset="-127"/>
                <a:ea typeface="NanumGothicOTF" charset="-127"/>
                <a:cs typeface="NanumGothicOTF" charset="-127"/>
              </a:rPr>
              <a:t>Node.Js</a:t>
            </a:r>
            <a:r>
              <a:rPr lang="en-US" altLang="ko-KR" b="1" dirty="0">
                <a:latin typeface="NanumGothicOTF" charset="-127"/>
                <a:ea typeface="NanumGothicOTF" charset="-127"/>
                <a:cs typeface="NanumGothicOTF" charset="-127"/>
              </a:rPr>
              <a:t> </a:t>
            </a:r>
            <a:r>
              <a:rPr lang="ko-KR" altLang="en-US" b="1" dirty="0">
                <a:latin typeface="NanumGothicOTF" charset="-127"/>
                <a:ea typeface="NanumGothicOTF" charset="-127"/>
                <a:cs typeface="NanumGothicOTF" charset="-127"/>
              </a:rPr>
              <a:t>문법</a:t>
            </a:r>
          </a:p>
        </p:txBody>
      </p:sp>
      <p:sp>
        <p:nvSpPr>
          <p:cNvPr id="5" name="텍스트 개체 틀 3">
            <a:extLst>
              <a:ext uri="{FF2B5EF4-FFF2-40B4-BE49-F238E27FC236}">
                <a16:creationId xmlns:a16="http://schemas.microsoft.com/office/drawing/2014/main" id="{2CA2FE37-E9EF-4415-8A7C-070D34FD0B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algn="l"/>
            <a:r>
              <a:rPr lang="ko-KR" altLang="en-US" sz="1600" dirty="0">
                <a:latin typeface="NanumGothicOTF" charset="-127"/>
                <a:ea typeface="NanumGothicOTF" charset="-127"/>
                <a:cs typeface="NanumGothicOTF" charset="-127"/>
              </a:rPr>
              <a:t>변수 </a:t>
            </a:r>
            <a:r>
              <a:rPr lang="en-US" altLang="ko-KR" sz="1600" dirty="0">
                <a:latin typeface="NanumGothicOTF" charset="-127"/>
                <a:ea typeface="NanumGothicOTF" charset="-127"/>
                <a:cs typeface="NanumGothicOTF" charset="-127"/>
              </a:rPr>
              <a:t>(Variables)</a:t>
            </a:r>
            <a:endParaRPr lang="ko-KR" altLang="en-US" sz="1600" dirty="0">
              <a:latin typeface="NanumGothicOTF" charset="-127"/>
              <a:ea typeface="NanumGothicOTF" charset="-127"/>
              <a:cs typeface="NanumGothicOTF" charset="-127"/>
            </a:endParaRPr>
          </a:p>
        </p:txBody>
      </p:sp>
      <p:sp>
        <p:nvSpPr>
          <p:cNvPr id="12" name="내용 개체 틀 11"/>
          <p:cNvSpPr>
            <a:spLocks noGrp="1"/>
          </p:cNvSpPr>
          <p:nvPr>
            <p:ph sz="quarter" idx="14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altLang="ko-KR" dirty="0"/>
              <a:t>JavaScript variables are containers for storing data values.</a:t>
            </a:r>
          </a:p>
          <a:p>
            <a:r>
              <a:rPr lang="en-US" altLang="ko-KR" dirty="0"/>
              <a:t>In this example, x, y, and z, are variables</a:t>
            </a:r>
          </a:p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057727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2">
            <a:extLst>
              <a:ext uri="{FF2B5EF4-FFF2-40B4-BE49-F238E27FC236}">
                <a16:creationId xmlns:a16="http://schemas.microsoft.com/office/drawing/2014/main" id="{93EC8786-EBAD-4452-B1FA-CBD6ADE8C95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72720" y="380472"/>
            <a:ext cx="2580640" cy="457517"/>
          </a:xfrm>
        </p:spPr>
        <p:txBody>
          <a:bodyPr/>
          <a:lstStyle/>
          <a:p>
            <a:r>
              <a:rPr lang="en-US" altLang="ko-KR" b="1" dirty="0" err="1">
                <a:latin typeface="NanumGothicOTF" charset="-127"/>
                <a:ea typeface="NanumGothicOTF" charset="-127"/>
                <a:cs typeface="NanumGothicOTF" charset="-127"/>
              </a:rPr>
              <a:t>Node.Js</a:t>
            </a:r>
            <a:r>
              <a:rPr lang="en-US" altLang="ko-KR" b="1" dirty="0">
                <a:latin typeface="NanumGothicOTF" charset="-127"/>
                <a:ea typeface="NanumGothicOTF" charset="-127"/>
                <a:cs typeface="NanumGothicOTF" charset="-127"/>
              </a:rPr>
              <a:t> </a:t>
            </a:r>
            <a:r>
              <a:rPr lang="ko-KR" altLang="en-US" b="1" dirty="0">
                <a:latin typeface="NanumGothicOTF" charset="-127"/>
                <a:ea typeface="NanumGothicOTF" charset="-127"/>
                <a:cs typeface="NanumGothicOTF" charset="-127"/>
              </a:rPr>
              <a:t>문법</a:t>
            </a:r>
          </a:p>
        </p:txBody>
      </p:sp>
      <p:sp>
        <p:nvSpPr>
          <p:cNvPr id="8" name="텍스트 개체 틀 3">
            <a:extLst>
              <a:ext uri="{FF2B5EF4-FFF2-40B4-BE49-F238E27FC236}">
                <a16:creationId xmlns:a16="http://schemas.microsoft.com/office/drawing/2014/main" id="{2CA2FE37-E9EF-4415-8A7C-070D34FD0B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2720" y="840476"/>
            <a:ext cx="2580640" cy="340890"/>
          </a:xfrm>
        </p:spPr>
        <p:txBody>
          <a:bodyPr>
            <a:normAutofit/>
          </a:bodyPr>
          <a:lstStyle/>
          <a:p>
            <a:pPr algn="l"/>
            <a:r>
              <a:rPr lang="ko-KR" altLang="en-US" sz="1600" dirty="0"/>
              <a:t>자료형 </a:t>
            </a:r>
            <a:r>
              <a:rPr lang="en-US" altLang="ko-KR" sz="1600" dirty="0">
                <a:latin typeface="NanumGothicOTF" charset="-127"/>
                <a:ea typeface="NanumGothicOTF" charset="-127"/>
                <a:cs typeface="NanumGothicOTF" charset="-127"/>
              </a:rPr>
              <a:t>(datatype)</a:t>
            </a:r>
            <a:endParaRPr lang="ko-KR" altLang="en-US" sz="1600" dirty="0">
              <a:latin typeface="NanumGothicOTF" charset="-127"/>
              <a:ea typeface="NanumGothicOTF" charset="-127"/>
              <a:cs typeface="NanumGothicOTF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463040" y="1336287"/>
            <a:ext cx="927409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In programming, data types is an important concept.</a:t>
            </a:r>
          </a:p>
          <a:p>
            <a:r>
              <a:rPr lang="en-US" altLang="ko-KR" dirty="0"/>
              <a:t>To be able to operate on variables, it is important to know something about the type.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1574275" y="2169831"/>
            <a:ext cx="9078013" cy="31108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Code</a:t>
            </a:r>
            <a:endParaRPr kumimoji="1"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1574275" y="2480916"/>
            <a:ext cx="9078014" cy="401886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rgbClr val="808080"/>
                </a:solidFill>
                <a:latin typeface="Menlo" charset="0"/>
              </a:rPr>
              <a:t>&lt;</a:t>
            </a:r>
            <a:r>
              <a:rPr lang="en-US" altLang="ko-KR" sz="1200" dirty="0">
                <a:solidFill>
                  <a:srgbClr val="569CD6"/>
                </a:solidFill>
                <a:latin typeface="Menlo" charset="0"/>
              </a:rPr>
              <a:t>script</a:t>
            </a:r>
            <a:r>
              <a:rPr lang="en-US" altLang="ko-KR" sz="1200" dirty="0">
                <a:solidFill>
                  <a:srgbClr val="808080"/>
                </a:solidFill>
                <a:latin typeface="Menlo" charset="0"/>
              </a:rPr>
              <a:t>&gt;</a:t>
            </a:r>
            <a:endParaRPr lang="en-US" altLang="ko-KR" sz="1200" dirty="0">
              <a:solidFill>
                <a:srgbClr val="D4D4D4"/>
              </a:solidFill>
              <a:latin typeface="Menlo" charset="0"/>
            </a:endParaRPr>
          </a:p>
          <a:p>
            <a:r>
              <a:rPr lang="en-US" altLang="ko-KR" sz="1200" dirty="0" err="1">
                <a:solidFill>
                  <a:srgbClr val="569CD6"/>
                </a:solidFill>
                <a:latin typeface="Menlo" charset="0"/>
              </a:rPr>
              <a:t>var</a:t>
            </a:r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 </a:t>
            </a:r>
            <a:r>
              <a:rPr lang="en-US" altLang="ko-KR" sz="1200" dirty="0">
                <a:solidFill>
                  <a:srgbClr val="9CDCFE"/>
                </a:solidFill>
                <a:latin typeface="Menlo" charset="0"/>
              </a:rPr>
              <a:t>length</a:t>
            </a:r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 = </a:t>
            </a:r>
            <a:r>
              <a:rPr lang="en-US" altLang="ko-KR" sz="1200" dirty="0">
                <a:solidFill>
                  <a:srgbClr val="B5CEA8"/>
                </a:solidFill>
                <a:latin typeface="Menlo" charset="0"/>
              </a:rPr>
              <a:t>16</a:t>
            </a:r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; </a:t>
            </a:r>
            <a:r>
              <a:rPr lang="en-US" altLang="ko-KR" sz="1200" dirty="0">
                <a:solidFill>
                  <a:srgbClr val="6A9955"/>
                </a:solidFill>
                <a:latin typeface="Menlo" charset="0"/>
              </a:rPr>
              <a:t>// Number</a:t>
            </a:r>
            <a:endParaRPr lang="en-US" altLang="ko-KR" sz="1200" dirty="0">
              <a:solidFill>
                <a:srgbClr val="D4D4D4"/>
              </a:solidFill>
              <a:latin typeface="Menlo" charset="0"/>
            </a:endParaRPr>
          </a:p>
          <a:p>
            <a:r>
              <a:rPr lang="en-US" altLang="ko-KR" sz="1200" dirty="0" err="1">
                <a:solidFill>
                  <a:srgbClr val="569CD6"/>
                </a:solidFill>
                <a:latin typeface="Menlo" charset="0"/>
              </a:rPr>
              <a:t>var</a:t>
            </a:r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 </a:t>
            </a:r>
            <a:r>
              <a:rPr lang="en-US" altLang="ko-KR" sz="1200" dirty="0" err="1">
                <a:solidFill>
                  <a:srgbClr val="9CDCFE"/>
                </a:solidFill>
                <a:latin typeface="Menlo" charset="0"/>
              </a:rPr>
              <a:t>lastName</a:t>
            </a:r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 = </a:t>
            </a:r>
            <a:r>
              <a:rPr lang="en-US" altLang="ko-KR" sz="1200" dirty="0">
                <a:solidFill>
                  <a:srgbClr val="CE9178"/>
                </a:solidFill>
                <a:latin typeface="Menlo" charset="0"/>
              </a:rPr>
              <a:t>"Johnson"</a:t>
            </a:r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; </a:t>
            </a:r>
            <a:r>
              <a:rPr lang="en-US" altLang="ko-KR" sz="1200" dirty="0">
                <a:solidFill>
                  <a:srgbClr val="6A9955"/>
                </a:solidFill>
                <a:latin typeface="Menlo" charset="0"/>
              </a:rPr>
              <a:t>// String</a:t>
            </a:r>
            <a:endParaRPr lang="en-US" altLang="ko-KR" sz="1200" dirty="0">
              <a:solidFill>
                <a:srgbClr val="D4D4D4"/>
              </a:solidFill>
              <a:latin typeface="Menlo" charset="0"/>
            </a:endParaRPr>
          </a:p>
          <a:p>
            <a:r>
              <a:rPr lang="en-US" altLang="ko-KR" sz="1200" dirty="0" err="1">
                <a:solidFill>
                  <a:srgbClr val="569CD6"/>
                </a:solidFill>
                <a:latin typeface="Menlo" charset="0"/>
              </a:rPr>
              <a:t>var</a:t>
            </a:r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 </a:t>
            </a:r>
            <a:r>
              <a:rPr lang="en-US" altLang="ko-KR" sz="1200" dirty="0">
                <a:solidFill>
                  <a:srgbClr val="9CDCFE"/>
                </a:solidFill>
                <a:latin typeface="Menlo" charset="0"/>
              </a:rPr>
              <a:t>x</a:t>
            </a:r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 = { </a:t>
            </a:r>
            <a:r>
              <a:rPr lang="en-US" altLang="ko-KR" sz="1200" dirty="0" err="1">
                <a:solidFill>
                  <a:srgbClr val="9CDCFE"/>
                </a:solidFill>
                <a:latin typeface="Menlo" charset="0"/>
              </a:rPr>
              <a:t>firstName</a:t>
            </a:r>
            <a:r>
              <a:rPr lang="en-US" altLang="ko-KR" sz="1200" dirty="0">
                <a:solidFill>
                  <a:srgbClr val="9CDCFE"/>
                </a:solidFill>
                <a:latin typeface="Menlo" charset="0"/>
              </a:rPr>
              <a:t>:</a:t>
            </a:r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 </a:t>
            </a:r>
            <a:r>
              <a:rPr lang="en-US" altLang="ko-KR" sz="1200" dirty="0">
                <a:solidFill>
                  <a:srgbClr val="CE9178"/>
                </a:solidFill>
                <a:latin typeface="Menlo" charset="0"/>
              </a:rPr>
              <a:t>"John"</a:t>
            </a:r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, </a:t>
            </a:r>
            <a:r>
              <a:rPr lang="en-US" altLang="ko-KR" sz="1200" dirty="0" err="1">
                <a:solidFill>
                  <a:srgbClr val="9CDCFE"/>
                </a:solidFill>
                <a:latin typeface="Menlo" charset="0"/>
              </a:rPr>
              <a:t>lastName</a:t>
            </a:r>
            <a:r>
              <a:rPr lang="en-US" altLang="ko-KR" sz="1200" dirty="0">
                <a:solidFill>
                  <a:srgbClr val="9CDCFE"/>
                </a:solidFill>
                <a:latin typeface="Menlo" charset="0"/>
              </a:rPr>
              <a:t>:</a:t>
            </a:r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 </a:t>
            </a:r>
            <a:r>
              <a:rPr lang="en-US" altLang="ko-KR" sz="1200" dirty="0">
                <a:solidFill>
                  <a:srgbClr val="CE9178"/>
                </a:solidFill>
                <a:latin typeface="Menlo" charset="0"/>
              </a:rPr>
              <a:t>"Doe"</a:t>
            </a:r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 }; </a:t>
            </a:r>
            <a:r>
              <a:rPr lang="en-US" altLang="ko-KR" sz="1200" dirty="0">
                <a:solidFill>
                  <a:srgbClr val="6A9955"/>
                </a:solidFill>
                <a:latin typeface="Menlo" charset="0"/>
              </a:rPr>
              <a:t>// Object</a:t>
            </a:r>
            <a:endParaRPr lang="en-US" altLang="ko-KR" sz="1200" dirty="0">
              <a:solidFill>
                <a:srgbClr val="D4D4D4"/>
              </a:solidFill>
              <a:latin typeface="Menlo" charset="0"/>
            </a:endParaRPr>
          </a:p>
          <a:p>
            <a:br>
              <a:rPr lang="en-US" altLang="ko-KR" sz="1200" dirty="0">
                <a:solidFill>
                  <a:srgbClr val="D4D4D4"/>
                </a:solidFill>
                <a:latin typeface="Menlo" charset="0"/>
              </a:rPr>
            </a:br>
            <a:r>
              <a:rPr lang="en-US" altLang="ko-KR" sz="1200" dirty="0" err="1">
                <a:solidFill>
                  <a:srgbClr val="569CD6"/>
                </a:solidFill>
                <a:latin typeface="Menlo" charset="0"/>
              </a:rPr>
              <a:t>var</a:t>
            </a:r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 </a:t>
            </a:r>
            <a:r>
              <a:rPr lang="en-US" altLang="ko-KR" sz="1200" dirty="0">
                <a:solidFill>
                  <a:srgbClr val="9CDCFE"/>
                </a:solidFill>
                <a:latin typeface="Menlo" charset="0"/>
              </a:rPr>
              <a:t>x</a:t>
            </a:r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 = </a:t>
            </a:r>
            <a:r>
              <a:rPr lang="en-US" altLang="ko-KR" sz="1200" dirty="0">
                <a:solidFill>
                  <a:srgbClr val="B5CEA8"/>
                </a:solidFill>
                <a:latin typeface="Menlo" charset="0"/>
              </a:rPr>
              <a:t>16</a:t>
            </a:r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 + </a:t>
            </a:r>
            <a:r>
              <a:rPr lang="en-US" altLang="ko-KR" sz="1200" dirty="0">
                <a:solidFill>
                  <a:srgbClr val="CE9178"/>
                </a:solidFill>
                <a:latin typeface="Menlo" charset="0"/>
              </a:rPr>
              <a:t>"Volvo"</a:t>
            </a:r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;</a:t>
            </a:r>
          </a:p>
          <a:p>
            <a:r>
              <a:rPr lang="en-US" altLang="ko-KR" sz="1200" dirty="0" err="1">
                <a:solidFill>
                  <a:srgbClr val="4EC9B0"/>
                </a:solidFill>
                <a:latin typeface="Menlo" charset="0"/>
              </a:rPr>
              <a:t>console</a:t>
            </a:r>
            <a:r>
              <a:rPr lang="en-US" altLang="ko-KR" sz="1200" dirty="0" err="1">
                <a:solidFill>
                  <a:srgbClr val="D4D4D4"/>
                </a:solidFill>
                <a:latin typeface="Menlo" charset="0"/>
              </a:rPr>
              <a:t>.</a:t>
            </a:r>
            <a:r>
              <a:rPr lang="en-US" altLang="ko-KR" sz="1200" dirty="0" err="1">
                <a:solidFill>
                  <a:srgbClr val="DCDCAA"/>
                </a:solidFill>
                <a:latin typeface="Menlo" charset="0"/>
              </a:rPr>
              <a:t>log</a:t>
            </a:r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(</a:t>
            </a:r>
            <a:r>
              <a:rPr lang="en-US" altLang="ko-KR" sz="1200" dirty="0">
                <a:solidFill>
                  <a:srgbClr val="9CDCFE"/>
                </a:solidFill>
                <a:latin typeface="Menlo" charset="0"/>
              </a:rPr>
              <a:t>x</a:t>
            </a:r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);</a:t>
            </a:r>
          </a:p>
          <a:p>
            <a:br>
              <a:rPr lang="en-US" altLang="ko-KR" sz="1200" dirty="0">
                <a:solidFill>
                  <a:srgbClr val="D4D4D4"/>
                </a:solidFill>
                <a:latin typeface="Menlo" charset="0"/>
              </a:rPr>
            </a:br>
            <a:r>
              <a:rPr lang="en-US" altLang="ko-KR" sz="1200" dirty="0" err="1">
                <a:solidFill>
                  <a:srgbClr val="569CD6"/>
                </a:solidFill>
                <a:latin typeface="Menlo" charset="0"/>
              </a:rPr>
              <a:t>var</a:t>
            </a:r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 </a:t>
            </a:r>
            <a:r>
              <a:rPr lang="en-US" altLang="ko-KR" sz="1200" dirty="0">
                <a:solidFill>
                  <a:srgbClr val="9CDCFE"/>
                </a:solidFill>
                <a:latin typeface="Menlo" charset="0"/>
              </a:rPr>
              <a:t>y</a:t>
            </a:r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 = </a:t>
            </a:r>
            <a:r>
              <a:rPr lang="en-US" altLang="ko-KR" sz="1200" dirty="0">
                <a:solidFill>
                  <a:srgbClr val="CE9178"/>
                </a:solidFill>
                <a:latin typeface="Menlo" charset="0"/>
              </a:rPr>
              <a:t>"16"</a:t>
            </a:r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 + </a:t>
            </a:r>
            <a:r>
              <a:rPr lang="en-US" altLang="ko-KR" sz="1200" dirty="0">
                <a:solidFill>
                  <a:srgbClr val="CE9178"/>
                </a:solidFill>
                <a:latin typeface="Menlo" charset="0"/>
              </a:rPr>
              <a:t>"Volvo"</a:t>
            </a:r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;</a:t>
            </a:r>
          </a:p>
          <a:p>
            <a:r>
              <a:rPr lang="en-US" altLang="ko-KR" sz="1200" dirty="0" err="1">
                <a:solidFill>
                  <a:srgbClr val="4EC9B0"/>
                </a:solidFill>
                <a:latin typeface="Menlo" charset="0"/>
              </a:rPr>
              <a:t>console</a:t>
            </a:r>
            <a:r>
              <a:rPr lang="en-US" altLang="ko-KR" sz="1200" dirty="0" err="1">
                <a:solidFill>
                  <a:srgbClr val="D4D4D4"/>
                </a:solidFill>
                <a:latin typeface="Menlo" charset="0"/>
              </a:rPr>
              <a:t>.</a:t>
            </a:r>
            <a:r>
              <a:rPr lang="en-US" altLang="ko-KR" sz="1200" dirty="0" err="1">
                <a:solidFill>
                  <a:srgbClr val="DCDCAA"/>
                </a:solidFill>
                <a:latin typeface="Menlo" charset="0"/>
              </a:rPr>
              <a:t>log</a:t>
            </a:r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(</a:t>
            </a:r>
            <a:r>
              <a:rPr lang="en-US" altLang="ko-KR" sz="1200" dirty="0">
                <a:solidFill>
                  <a:srgbClr val="9CDCFE"/>
                </a:solidFill>
                <a:latin typeface="Menlo" charset="0"/>
              </a:rPr>
              <a:t>y</a:t>
            </a:r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);</a:t>
            </a:r>
          </a:p>
          <a:p>
            <a:br>
              <a:rPr lang="en-US" altLang="ko-KR" sz="1200" dirty="0">
                <a:solidFill>
                  <a:srgbClr val="D4D4D4"/>
                </a:solidFill>
                <a:latin typeface="Menlo" charset="0"/>
              </a:rPr>
            </a:br>
            <a:r>
              <a:rPr lang="en-US" altLang="ko-KR" sz="1200" dirty="0" err="1">
                <a:solidFill>
                  <a:srgbClr val="569CD6"/>
                </a:solidFill>
                <a:latin typeface="Menlo" charset="0"/>
              </a:rPr>
              <a:t>var</a:t>
            </a:r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 </a:t>
            </a:r>
            <a:r>
              <a:rPr lang="en-US" altLang="ko-KR" sz="1200" dirty="0">
                <a:solidFill>
                  <a:srgbClr val="9CDCFE"/>
                </a:solidFill>
                <a:latin typeface="Menlo" charset="0"/>
              </a:rPr>
              <a:t>z</a:t>
            </a:r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 = </a:t>
            </a:r>
            <a:r>
              <a:rPr lang="en-US" altLang="ko-KR" sz="1200" dirty="0">
                <a:solidFill>
                  <a:srgbClr val="B5CEA8"/>
                </a:solidFill>
                <a:latin typeface="Menlo" charset="0"/>
              </a:rPr>
              <a:t>16</a:t>
            </a:r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 + </a:t>
            </a:r>
            <a:r>
              <a:rPr lang="en-US" altLang="ko-KR" sz="1200" dirty="0">
                <a:solidFill>
                  <a:srgbClr val="CE9178"/>
                </a:solidFill>
                <a:latin typeface="Menlo" charset="0"/>
              </a:rPr>
              <a:t>"Volvo"</a:t>
            </a:r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;</a:t>
            </a:r>
          </a:p>
          <a:p>
            <a:r>
              <a:rPr lang="en-US" altLang="ko-KR" sz="1200" dirty="0" err="1">
                <a:solidFill>
                  <a:srgbClr val="4EC9B0"/>
                </a:solidFill>
                <a:latin typeface="Menlo" charset="0"/>
              </a:rPr>
              <a:t>console</a:t>
            </a:r>
            <a:r>
              <a:rPr lang="en-US" altLang="ko-KR" sz="1200" dirty="0" err="1">
                <a:solidFill>
                  <a:srgbClr val="D4D4D4"/>
                </a:solidFill>
                <a:latin typeface="Menlo" charset="0"/>
              </a:rPr>
              <a:t>.</a:t>
            </a:r>
            <a:r>
              <a:rPr lang="en-US" altLang="ko-KR" sz="1200" dirty="0" err="1">
                <a:solidFill>
                  <a:srgbClr val="DCDCAA"/>
                </a:solidFill>
                <a:latin typeface="Menlo" charset="0"/>
              </a:rPr>
              <a:t>log</a:t>
            </a:r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(</a:t>
            </a:r>
            <a:r>
              <a:rPr lang="en-US" altLang="ko-KR" sz="1200" dirty="0">
                <a:solidFill>
                  <a:srgbClr val="9CDCFE"/>
                </a:solidFill>
                <a:latin typeface="Menlo" charset="0"/>
              </a:rPr>
              <a:t>z</a:t>
            </a:r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);</a:t>
            </a:r>
          </a:p>
          <a:p>
            <a:br>
              <a:rPr lang="en-US" altLang="ko-KR" sz="1200" dirty="0">
                <a:solidFill>
                  <a:srgbClr val="D4D4D4"/>
                </a:solidFill>
                <a:latin typeface="Menlo" charset="0"/>
              </a:rPr>
            </a:br>
            <a:r>
              <a:rPr lang="en-US" altLang="ko-KR" sz="1200" dirty="0" err="1">
                <a:solidFill>
                  <a:srgbClr val="569CD6"/>
                </a:solidFill>
                <a:latin typeface="Menlo" charset="0"/>
              </a:rPr>
              <a:t>var</a:t>
            </a:r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 </a:t>
            </a:r>
            <a:r>
              <a:rPr lang="en-US" altLang="ko-KR" sz="1200" dirty="0">
                <a:solidFill>
                  <a:srgbClr val="9CDCFE"/>
                </a:solidFill>
                <a:latin typeface="Menlo" charset="0"/>
              </a:rPr>
              <a:t>a</a:t>
            </a:r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 = </a:t>
            </a:r>
            <a:r>
              <a:rPr lang="en-US" altLang="ko-KR" sz="1200" dirty="0">
                <a:solidFill>
                  <a:srgbClr val="CE9178"/>
                </a:solidFill>
                <a:latin typeface="Menlo" charset="0"/>
              </a:rPr>
              <a:t>"Volvo"</a:t>
            </a:r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 + </a:t>
            </a:r>
            <a:r>
              <a:rPr lang="en-US" altLang="ko-KR" sz="1200" dirty="0">
                <a:solidFill>
                  <a:srgbClr val="B5CEA8"/>
                </a:solidFill>
                <a:latin typeface="Menlo" charset="0"/>
              </a:rPr>
              <a:t>16</a:t>
            </a:r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;</a:t>
            </a:r>
          </a:p>
          <a:p>
            <a:r>
              <a:rPr lang="en-US" altLang="ko-KR" sz="1200" dirty="0" err="1">
                <a:solidFill>
                  <a:srgbClr val="4EC9B0"/>
                </a:solidFill>
                <a:latin typeface="Menlo" charset="0"/>
              </a:rPr>
              <a:t>console</a:t>
            </a:r>
            <a:r>
              <a:rPr lang="en-US" altLang="ko-KR" sz="1200" dirty="0" err="1">
                <a:solidFill>
                  <a:srgbClr val="D4D4D4"/>
                </a:solidFill>
                <a:latin typeface="Menlo" charset="0"/>
              </a:rPr>
              <a:t>.</a:t>
            </a:r>
            <a:r>
              <a:rPr lang="en-US" altLang="ko-KR" sz="1200" dirty="0" err="1">
                <a:solidFill>
                  <a:srgbClr val="DCDCAA"/>
                </a:solidFill>
                <a:latin typeface="Menlo" charset="0"/>
              </a:rPr>
              <a:t>log</a:t>
            </a:r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(</a:t>
            </a:r>
            <a:r>
              <a:rPr lang="en-US" altLang="ko-KR" sz="1200" dirty="0">
                <a:solidFill>
                  <a:srgbClr val="9CDCFE"/>
                </a:solidFill>
                <a:latin typeface="Menlo" charset="0"/>
              </a:rPr>
              <a:t>a</a:t>
            </a:r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);</a:t>
            </a:r>
          </a:p>
          <a:p>
            <a:br>
              <a:rPr lang="en-US" altLang="ko-KR" sz="1200" dirty="0">
                <a:solidFill>
                  <a:srgbClr val="D4D4D4"/>
                </a:solidFill>
                <a:latin typeface="Menlo" charset="0"/>
              </a:rPr>
            </a:br>
            <a:r>
              <a:rPr lang="en-US" altLang="ko-KR" sz="1200" dirty="0" err="1">
                <a:solidFill>
                  <a:srgbClr val="569CD6"/>
                </a:solidFill>
                <a:latin typeface="Menlo" charset="0"/>
              </a:rPr>
              <a:t>var</a:t>
            </a:r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 </a:t>
            </a:r>
            <a:r>
              <a:rPr lang="en-US" altLang="ko-KR" sz="1200" dirty="0">
                <a:solidFill>
                  <a:srgbClr val="9CDCFE"/>
                </a:solidFill>
                <a:latin typeface="Menlo" charset="0"/>
              </a:rPr>
              <a:t>b</a:t>
            </a:r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 = </a:t>
            </a:r>
            <a:r>
              <a:rPr lang="en-US" altLang="ko-KR" sz="1200" dirty="0">
                <a:solidFill>
                  <a:srgbClr val="B5CEA8"/>
                </a:solidFill>
                <a:latin typeface="Menlo" charset="0"/>
              </a:rPr>
              <a:t>16</a:t>
            </a:r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 + </a:t>
            </a:r>
            <a:r>
              <a:rPr lang="en-US" altLang="ko-KR" sz="1200" dirty="0">
                <a:solidFill>
                  <a:srgbClr val="B5CEA8"/>
                </a:solidFill>
                <a:latin typeface="Menlo" charset="0"/>
              </a:rPr>
              <a:t>4</a:t>
            </a:r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 + </a:t>
            </a:r>
            <a:r>
              <a:rPr lang="en-US" altLang="ko-KR" sz="1200" dirty="0">
                <a:solidFill>
                  <a:srgbClr val="CE9178"/>
                </a:solidFill>
                <a:latin typeface="Menlo" charset="0"/>
              </a:rPr>
              <a:t>"Volvo"</a:t>
            </a:r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;</a:t>
            </a:r>
          </a:p>
          <a:p>
            <a:r>
              <a:rPr lang="en-US" altLang="ko-KR" sz="1200" dirty="0" err="1">
                <a:solidFill>
                  <a:srgbClr val="4EC9B0"/>
                </a:solidFill>
                <a:latin typeface="Menlo" charset="0"/>
              </a:rPr>
              <a:t>console</a:t>
            </a:r>
            <a:r>
              <a:rPr lang="en-US" altLang="ko-KR" sz="1200" dirty="0" err="1">
                <a:solidFill>
                  <a:srgbClr val="D4D4D4"/>
                </a:solidFill>
                <a:latin typeface="Menlo" charset="0"/>
              </a:rPr>
              <a:t>.</a:t>
            </a:r>
            <a:r>
              <a:rPr lang="en-US" altLang="ko-KR" sz="1200" dirty="0" err="1">
                <a:solidFill>
                  <a:srgbClr val="DCDCAA"/>
                </a:solidFill>
                <a:latin typeface="Menlo" charset="0"/>
              </a:rPr>
              <a:t>log</a:t>
            </a:r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(</a:t>
            </a:r>
            <a:r>
              <a:rPr lang="en-US" altLang="ko-KR" sz="1200" dirty="0">
                <a:solidFill>
                  <a:srgbClr val="9CDCFE"/>
                </a:solidFill>
                <a:latin typeface="Menlo" charset="0"/>
              </a:rPr>
              <a:t>b</a:t>
            </a:r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);</a:t>
            </a:r>
          </a:p>
          <a:p>
            <a:r>
              <a:rPr lang="en-US" altLang="ko-KR" sz="1200" dirty="0">
                <a:solidFill>
                  <a:srgbClr val="808080"/>
                </a:solidFill>
                <a:latin typeface="Menlo" charset="0"/>
              </a:rPr>
              <a:t>&lt;/</a:t>
            </a:r>
            <a:r>
              <a:rPr lang="en-US" altLang="ko-KR" sz="1200" dirty="0">
                <a:solidFill>
                  <a:srgbClr val="569CD6"/>
                </a:solidFill>
                <a:latin typeface="Menlo" charset="0"/>
              </a:rPr>
              <a:t>script</a:t>
            </a:r>
            <a:r>
              <a:rPr lang="en-US" altLang="ko-KR" sz="1200" dirty="0">
                <a:solidFill>
                  <a:srgbClr val="808080"/>
                </a:solidFill>
                <a:latin typeface="Menlo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40982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텍스트 개체 틀 2">
            <a:extLst>
              <a:ext uri="{FF2B5EF4-FFF2-40B4-BE49-F238E27FC236}">
                <a16:creationId xmlns:a16="http://schemas.microsoft.com/office/drawing/2014/main" id="{93EC8786-EBAD-4452-B1FA-CBD6ADE8C95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72720" y="380472"/>
            <a:ext cx="2580640" cy="457517"/>
          </a:xfrm>
        </p:spPr>
        <p:txBody>
          <a:bodyPr/>
          <a:lstStyle/>
          <a:p>
            <a:r>
              <a:rPr lang="en-US" altLang="ko-KR" b="1" dirty="0" err="1">
                <a:latin typeface="NanumGothicOTF" charset="-127"/>
                <a:ea typeface="NanumGothicOTF" charset="-127"/>
                <a:cs typeface="NanumGothicOTF" charset="-127"/>
              </a:rPr>
              <a:t>Node.Js</a:t>
            </a:r>
            <a:r>
              <a:rPr lang="en-US" altLang="ko-KR" b="1" dirty="0">
                <a:latin typeface="NanumGothicOTF" charset="-127"/>
                <a:ea typeface="NanumGothicOTF" charset="-127"/>
                <a:cs typeface="NanumGothicOTF" charset="-127"/>
              </a:rPr>
              <a:t> </a:t>
            </a:r>
            <a:r>
              <a:rPr lang="ko-KR" altLang="en-US" b="1" dirty="0">
                <a:latin typeface="NanumGothicOTF" charset="-127"/>
                <a:ea typeface="NanumGothicOTF" charset="-127"/>
                <a:cs typeface="NanumGothicOTF" charset="-127"/>
              </a:rPr>
              <a:t>문법</a:t>
            </a:r>
          </a:p>
        </p:txBody>
      </p:sp>
      <p:sp>
        <p:nvSpPr>
          <p:cNvPr id="15" name="텍스트 개체 틀 3">
            <a:extLst>
              <a:ext uri="{FF2B5EF4-FFF2-40B4-BE49-F238E27FC236}">
                <a16:creationId xmlns:a16="http://schemas.microsoft.com/office/drawing/2014/main" id="{2CA2FE37-E9EF-4415-8A7C-070D34FD0B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2720" y="840476"/>
            <a:ext cx="2580640" cy="340890"/>
          </a:xfrm>
        </p:spPr>
        <p:txBody>
          <a:bodyPr>
            <a:normAutofit/>
          </a:bodyPr>
          <a:lstStyle/>
          <a:p>
            <a:pPr algn="l"/>
            <a:r>
              <a:rPr lang="ko-KR" altLang="en-US" sz="1600" dirty="0"/>
              <a:t>출력</a:t>
            </a:r>
            <a:r>
              <a:rPr lang="ko-KR" altLang="en-US" sz="1600" dirty="0">
                <a:latin typeface="NanumGothicOTF" charset="-127"/>
                <a:ea typeface="NanumGothicOTF" charset="-127"/>
                <a:cs typeface="NanumGothicOTF" charset="-127"/>
              </a:rPr>
              <a:t> </a:t>
            </a:r>
            <a:r>
              <a:rPr lang="en-US" altLang="ko-KR" sz="1600" dirty="0">
                <a:latin typeface="NanumGothicOTF" charset="-127"/>
                <a:ea typeface="NanumGothicOTF" charset="-127"/>
                <a:cs typeface="NanumGothicOTF" charset="-127"/>
              </a:rPr>
              <a:t>(output)</a:t>
            </a:r>
            <a:endParaRPr lang="ko-KR" altLang="en-US" sz="1600" dirty="0">
              <a:latin typeface="NanumGothicOTF" charset="-127"/>
              <a:ea typeface="NanumGothicOTF" charset="-127"/>
              <a:cs typeface="NanumGothicOTF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463040" y="1336287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/>
              <a:t>Writing into an HTML element, using </a:t>
            </a:r>
            <a:r>
              <a:rPr lang="en-US" altLang="ko-KR" b="1" dirty="0" err="1"/>
              <a:t>innerHTML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Writing into the HTML output using </a:t>
            </a:r>
            <a:r>
              <a:rPr lang="en-US" altLang="ko-KR" b="1" dirty="0" err="1"/>
              <a:t>document.write</a:t>
            </a:r>
            <a:r>
              <a:rPr lang="en-US" altLang="ko-KR" b="1" dirty="0"/>
              <a:t>()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Writing into the browser console, using </a:t>
            </a:r>
            <a:r>
              <a:rPr lang="en-US" altLang="ko-KR" b="1" dirty="0" err="1"/>
              <a:t>console.log</a:t>
            </a:r>
            <a:r>
              <a:rPr lang="en-US" altLang="ko-KR" b="1" dirty="0"/>
              <a:t>()</a:t>
            </a:r>
            <a:r>
              <a:rPr lang="en-US" altLang="ko-KR" dirty="0"/>
              <a:t>.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1574276" y="2602372"/>
            <a:ext cx="8889476" cy="31108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Code</a:t>
            </a:r>
            <a:endParaRPr kumimoji="1" lang="ko-KR" altLang="en-US" dirty="0"/>
          </a:p>
        </p:txBody>
      </p:sp>
      <p:sp>
        <p:nvSpPr>
          <p:cNvPr id="20" name="직사각형 19"/>
          <p:cNvSpPr/>
          <p:nvPr/>
        </p:nvSpPr>
        <p:spPr>
          <a:xfrm>
            <a:off x="1574275" y="2913457"/>
            <a:ext cx="8889478" cy="358632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rgbClr val="808080"/>
                </a:solidFill>
                <a:latin typeface="Menlo" charset="0"/>
              </a:rPr>
              <a:t>&lt;!</a:t>
            </a:r>
            <a:r>
              <a:rPr lang="en-US" altLang="ko-KR" sz="1200" dirty="0">
                <a:solidFill>
                  <a:srgbClr val="569CD6"/>
                </a:solidFill>
                <a:latin typeface="Menlo" charset="0"/>
              </a:rPr>
              <a:t>DOCTYPE</a:t>
            </a:r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 </a:t>
            </a:r>
            <a:r>
              <a:rPr lang="en-US" altLang="ko-KR" sz="1200" dirty="0">
                <a:solidFill>
                  <a:srgbClr val="9CDCFE"/>
                </a:solidFill>
                <a:latin typeface="Menlo" charset="0"/>
              </a:rPr>
              <a:t>html</a:t>
            </a:r>
            <a:r>
              <a:rPr lang="en-US" altLang="ko-KR" sz="1200" dirty="0">
                <a:solidFill>
                  <a:srgbClr val="808080"/>
                </a:solidFill>
                <a:latin typeface="Menlo" charset="0"/>
              </a:rPr>
              <a:t>&gt;</a:t>
            </a:r>
            <a:endParaRPr lang="en-US" altLang="ko-KR" sz="1200" dirty="0">
              <a:solidFill>
                <a:srgbClr val="D4D4D4"/>
              </a:solidFill>
              <a:latin typeface="Menlo" charset="0"/>
            </a:endParaRPr>
          </a:p>
          <a:p>
            <a:r>
              <a:rPr lang="en-US" altLang="ko-KR" sz="1200" dirty="0">
                <a:solidFill>
                  <a:srgbClr val="808080"/>
                </a:solidFill>
                <a:latin typeface="Menlo" charset="0"/>
              </a:rPr>
              <a:t>&lt;</a:t>
            </a:r>
            <a:r>
              <a:rPr lang="en-US" altLang="ko-KR" sz="1200" dirty="0">
                <a:solidFill>
                  <a:srgbClr val="569CD6"/>
                </a:solidFill>
                <a:latin typeface="Menlo" charset="0"/>
              </a:rPr>
              <a:t>html</a:t>
            </a:r>
            <a:r>
              <a:rPr lang="en-US" altLang="ko-KR" sz="1200" dirty="0">
                <a:solidFill>
                  <a:srgbClr val="808080"/>
                </a:solidFill>
                <a:latin typeface="Menlo" charset="0"/>
              </a:rPr>
              <a:t>&gt;</a:t>
            </a:r>
            <a:endParaRPr lang="en-US" altLang="ko-KR" sz="1200" dirty="0">
              <a:solidFill>
                <a:srgbClr val="D4D4D4"/>
              </a:solidFill>
              <a:latin typeface="Menlo" charset="0"/>
            </a:endParaRPr>
          </a:p>
          <a:p>
            <a:r>
              <a:rPr lang="en-US" altLang="ko-KR" sz="1200" dirty="0">
                <a:solidFill>
                  <a:srgbClr val="808080"/>
                </a:solidFill>
                <a:latin typeface="Menlo" charset="0"/>
              </a:rPr>
              <a:t>&lt;</a:t>
            </a:r>
            <a:r>
              <a:rPr lang="en-US" altLang="ko-KR" sz="1200" dirty="0">
                <a:solidFill>
                  <a:srgbClr val="569CD6"/>
                </a:solidFill>
                <a:latin typeface="Menlo" charset="0"/>
              </a:rPr>
              <a:t>body</a:t>
            </a:r>
            <a:r>
              <a:rPr lang="en-US" altLang="ko-KR" sz="1200" dirty="0">
                <a:solidFill>
                  <a:srgbClr val="808080"/>
                </a:solidFill>
                <a:latin typeface="Menlo" charset="0"/>
              </a:rPr>
              <a:t>&gt;</a:t>
            </a:r>
            <a:endParaRPr lang="en-US" altLang="ko-KR" sz="1200" dirty="0">
              <a:solidFill>
                <a:srgbClr val="D4D4D4"/>
              </a:solidFill>
              <a:latin typeface="Menlo" charset="0"/>
            </a:endParaRPr>
          </a:p>
          <a:p>
            <a:br>
              <a:rPr lang="en-US" altLang="ko-KR" sz="1200" dirty="0">
                <a:solidFill>
                  <a:srgbClr val="D4D4D4"/>
                </a:solidFill>
                <a:latin typeface="Menlo" charset="0"/>
              </a:rPr>
            </a:br>
            <a:r>
              <a:rPr lang="en-US" altLang="ko-KR" sz="1200" dirty="0">
                <a:solidFill>
                  <a:srgbClr val="808080"/>
                </a:solidFill>
                <a:latin typeface="Menlo" charset="0"/>
              </a:rPr>
              <a:t>&lt;</a:t>
            </a:r>
            <a:r>
              <a:rPr lang="en-US" altLang="ko-KR" sz="1200" dirty="0">
                <a:solidFill>
                  <a:srgbClr val="569CD6"/>
                </a:solidFill>
                <a:latin typeface="Menlo" charset="0"/>
              </a:rPr>
              <a:t>h1</a:t>
            </a:r>
            <a:r>
              <a:rPr lang="en-US" altLang="ko-KR" sz="1200" dirty="0">
                <a:solidFill>
                  <a:srgbClr val="808080"/>
                </a:solidFill>
                <a:latin typeface="Menlo" charset="0"/>
              </a:rPr>
              <a:t>&gt;</a:t>
            </a:r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My First Web Page</a:t>
            </a:r>
            <a:r>
              <a:rPr lang="en-US" altLang="ko-KR" sz="1200" dirty="0">
                <a:solidFill>
                  <a:srgbClr val="808080"/>
                </a:solidFill>
                <a:latin typeface="Menlo" charset="0"/>
              </a:rPr>
              <a:t>&lt;/</a:t>
            </a:r>
            <a:r>
              <a:rPr lang="en-US" altLang="ko-KR" sz="1200" dirty="0">
                <a:solidFill>
                  <a:srgbClr val="569CD6"/>
                </a:solidFill>
                <a:latin typeface="Menlo" charset="0"/>
              </a:rPr>
              <a:t>h1</a:t>
            </a:r>
            <a:r>
              <a:rPr lang="en-US" altLang="ko-KR" sz="1200" dirty="0">
                <a:solidFill>
                  <a:srgbClr val="808080"/>
                </a:solidFill>
                <a:latin typeface="Menlo" charset="0"/>
              </a:rPr>
              <a:t>&gt;</a:t>
            </a:r>
            <a:endParaRPr lang="en-US" altLang="ko-KR" sz="1200" dirty="0">
              <a:solidFill>
                <a:srgbClr val="D4D4D4"/>
              </a:solidFill>
              <a:latin typeface="Menlo" charset="0"/>
            </a:endParaRPr>
          </a:p>
          <a:p>
            <a:r>
              <a:rPr lang="en-US" altLang="ko-KR" sz="1200" dirty="0">
                <a:solidFill>
                  <a:srgbClr val="808080"/>
                </a:solidFill>
                <a:latin typeface="Menlo" charset="0"/>
              </a:rPr>
              <a:t>&lt;</a:t>
            </a:r>
            <a:r>
              <a:rPr lang="en-US" altLang="ko-KR" sz="1200" dirty="0">
                <a:solidFill>
                  <a:srgbClr val="569CD6"/>
                </a:solidFill>
                <a:latin typeface="Menlo" charset="0"/>
              </a:rPr>
              <a:t>p</a:t>
            </a:r>
            <a:r>
              <a:rPr lang="en-US" altLang="ko-KR" sz="1200" dirty="0">
                <a:solidFill>
                  <a:srgbClr val="808080"/>
                </a:solidFill>
                <a:latin typeface="Menlo" charset="0"/>
              </a:rPr>
              <a:t>&gt;</a:t>
            </a:r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My First Paragraph</a:t>
            </a:r>
            <a:r>
              <a:rPr lang="en-US" altLang="ko-KR" sz="1200" dirty="0">
                <a:solidFill>
                  <a:srgbClr val="808080"/>
                </a:solidFill>
                <a:latin typeface="Menlo" charset="0"/>
              </a:rPr>
              <a:t>&lt;/</a:t>
            </a:r>
            <a:r>
              <a:rPr lang="en-US" altLang="ko-KR" sz="1200" dirty="0">
                <a:solidFill>
                  <a:srgbClr val="569CD6"/>
                </a:solidFill>
                <a:latin typeface="Menlo" charset="0"/>
              </a:rPr>
              <a:t>p</a:t>
            </a:r>
            <a:r>
              <a:rPr lang="en-US" altLang="ko-KR" sz="1200" dirty="0">
                <a:solidFill>
                  <a:srgbClr val="808080"/>
                </a:solidFill>
                <a:latin typeface="Menlo" charset="0"/>
              </a:rPr>
              <a:t>&gt;</a:t>
            </a:r>
            <a:endParaRPr lang="en-US" altLang="ko-KR" sz="1200" dirty="0">
              <a:solidFill>
                <a:srgbClr val="D4D4D4"/>
              </a:solidFill>
              <a:latin typeface="Menlo" charset="0"/>
            </a:endParaRPr>
          </a:p>
          <a:p>
            <a:br>
              <a:rPr lang="en-US" altLang="ko-KR" sz="1200" dirty="0">
                <a:solidFill>
                  <a:srgbClr val="D4D4D4"/>
                </a:solidFill>
                <a:latin typeface="Menlo" charset="0"/>
              </a:rPr>
            </a:br>
            <a:r>
              <a:rPr lang="en-US" altLang="ko-KR" sz="1200" dirty="0">
                <a:solidFill>
                  <a:srgbClr val="808080"/>
                </a:solidFill>
                <a:latin typeface="Menlo" charset="0"/>
              </a:rPr>
              <a:t>&lt;</a:t>
            </a:r>
            <a:r>
              <a:rPr lang="en-US" altLang="ko-KR" sz="1200" dirty="0">
                <a:solidFill>
                  <a:srgbClr val="569CD6"/>
                </a:solidFill>
                <a:latin typeface="Menlo" charset="0"/>
              </a:rPr>
              <a:t>p</a:t>
            </a:r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 </a:t>
            </a:r>
            <a:r>
              <a:rPr lang="en-US" altLang="ko-KR" sz="1200" dirty="0">
                <a:solidFill>
                  <a:srgbClr val="9CDCFE"/>
                </a:solidFill>
                <a:latin typeface="Menlo" charset="0"/>
              </a:rPr>
              <a:t>id</a:t>
            </a:r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=</a:t>
            </a:r>
            <a:r>
              <a:rPr lang="en-US" altLang="ko-KR" sz="1200" dirty="0">
                <a:solidFill>
                  <a:srgbClr val="CE9178"/>
                </a:solidFill>
                <a:latin typeface="Menlo" charset="0"/>
              </a:rPr>
              <a:t>"demo"</a:t>
            </a:r>
            <a:r>
              <a:rPr lang="en-US" altLang="ko-KR" sz="1200" dirty="0">
                <a:solidFill>
                  <a:srgbClr val="808080"/>
                </a:solidFill>
                <a:latin typeface="Menlo" charset="0"/>
              </a:rPr>
              <a:t>&gt;&lt;/</a:t>
            </a:r>
            <a:r>
              <a:rPr lang="en-US" altLang="ko-KR" sz="1200" dirty="0">
                <a:solidFill>
                  <a:srgbClr val="569CD6"/>
                </a:solidFill>
                <a:latin typeface="Menlo" charset="0"/>
              </a:rPr>
              <a:t>p</a:t>
            </a:r>
            <a:r>
              <a:rPr lang="en-US" altLang="ko-KR" sz="1200" dirty="0">
                <a:solidFill>
                  <a:srgbClr val="808080"/>
                </a:solidFill>
                <a:latin typeface="Menlo" charset="0"/>
              </a:rPr>
              <a:t>&gt;</a:t>
            </a:r>
            <a:endParaRPr lang="en-US" altLang="ko-KR" sz="1200" dirty="0">
              <a:solidFill>
                <a:srgbClr val="D4D4D4"/>
              </a:solidFill>
              <a:latin typeface="Menlo" charset="0"/>
            </a:endParaRPr>
          </a:p>
          <a:p>
            <a:br>
              <a:rPr lang="en-US" altLang="ko-KR" sz="1200" dirty="0">
                <a:solidFill>
                  <a:srgbClr val="D4D4D4"/>
                </a:solidFill>
                <a:latin typeface="Menlo" charset="0"/>
              </a:rPr>
            </a:br>
            <a:r>
              <a:rPr lang="en-US" altLang="ko-KR" sz="1200" dirty="0">
                <a:solidFill>
                  <a:srgbClr val="808080"/>
                </a:solidFill>
                <a:latin typeface="Menlo" charset="0"/>
              </a:rPr>
              <a:t>&lt;</a:t>
            </a:r>
            <a:r>
              <a:rPr lang="en-US" altLang="ko-KR" sz="1200" dirty="0">
                <a:solidFill>
                  <a:srgbClr val="569CD6"/>
                </a:solidFill>
                <a:latin typeface="Menlo" charset="0"/>
              </a:rPr>
              <a:t>script</a:t>
            </a:r>
            <a:r>
              <a:rPr lang="en-US" altLang="ko-KR" sz="1200" dirty="0">
                <a:solidFill>
                  <a:srgbClr val="808080"/>
                </a:solidFill>
                <a:latin typeface="Menlo" charset="0"/>
              </a:rPr>
              <a:t>&gt;</a:t>
            </a:r>
            <a:endParaRPr lang="en-US" altLang="ko-KR" sz="1200" dirty="0">
              <a:solidFill>
                <a:srgbClr val="D4D4D4"/>
              </a:solidFill>
              <a:latin typeface="Menlo" charset="0"/>
            </a:endParaRPr>
          </a:p>
          <a:p>
            <a:r>
              <a:rPr lang="en-US" altLang="ko-KR" sz="1200" dirty="0" err="1">
                <a:solidFill>
                  <a:srgbClr val="9CDCFE"/>
                </a:solidFill>
                <a:latin typeface="Menlo" charset="0"/>
              </a:rPr>
              <a:t>document</a:t>
            </a:r>
            <a:r>
              <a:rPr lang="en-US" altLang="ko-KR" sz="1200" dirty="0" err="1">
                <a:solidFill>
                  <a:srgbClr val="D4D4D4"/>
                </a:solidFill>
                <a:latin typeface="Menlo" charset="0"/>
              </a:rPr>
              <a:t>.</a:t>
            </a:r>
            <a:r>
              <a:rPr lang="en-US" altLang="ko-KR" sz="1200" dirty="0" err="1">
                <a:solidFill>
                  <a:srgbClr val="DCDCAA"/>
                </a:solidFill>
                <a:latin typeface="Menlo" charset="0"/>
              </a:rPr>
              <a:t>getElementById</a:t>
            </a:r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(</a:t>
            </a:r>
            <a:r>
              <a:rPr lang="en-US" altLang="ko-KR" sz="1200" dirty="0">
                <a:solidFill>
                  <a:srgbClr val="CE9178"/>
                </a:solidFill>
                <a:latin typeface="Menlo" charset="0"/>
              </a:rPr>
              <a:t>"demo"</a:t>
            </a:r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).</a:t>
            </a:r>
            <a:r>
              <a:rPr lang="en-US" altLang="ko-KR" sz="1200" dirty="0" err="1">
                <a:solidFill>
                  <a:srgbClr val="9CDCFE"/>
                </a:solidFill>
                <a:latin typeface="Menlo" charset="0"/>
              </a:rPr>
              <a:t>innerHTML</a:t>
            </a:r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 = </a:t>
            </a:r>
            <a:r>
              <a:rPr lang="en-US" altLang="ko-KR" sz="1200" dirty="0">
                <a:solidFill>
                  <a:srgbClr val="B5CEA8"/>
                </a:solidFill>
                <a:latin typeface="Menlo" charset="0"/>
              </a:rPr>
              <a:t>5</a:t>
            </a:r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 + </a:t>
            </a:r>
            <a:r>
              <a:rPr lang="en-US" altLang="ko-KR" sz="1200" dirty="0">
                <a:solidFill>
                  <a:srgbClr val="B5CEA8"/>
                </a:solidFill>
                <a:latin typeface="Menlo" charset="0"/>
              </a:rPr>
              <a:t>6</a:t>
            </a:r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;</a:t>
            </a:r>
          </a:p>
          <a:p>
            <a:r>
              <a:rPr lang="en-US" altLang="ko-KR" sz="1200" dirty="0" err="1">
                <a:solidFill>
                  <a:srgbClr val="9CDCFE"/>
                </a:solidFill>
                <a:latin typeface="Menlo" charset="0"/>
              </a:rPr>
              <a:t>document</a:t>
            </a:r>
            <a:r>
              <a:rPr lang="en-US" altLang="ko-KR" sz="1200" dirty="0" err="1">
                <a:solidFill>
                  <a:srgbClr val="D4D4D4"/>
                </a:solidFill>
                <a:latin typeface="Menlo" charset="0"/>
              </a:rPr>
              <a:t>.</a:t>
            </a:r>
            <a:r>
              <a:rPr lang="en-US" altLang="ko-KR" sz="1200" dirty="0" err="1">
                <a:solidFill>
                  <a:srgbClr val="DCDCAA"/>
                </a:solidFill>
                <a:latin typeface="Menlo" charset="0"/>
              </a:rPr>
              <a:t>write</a:t>
            </a:r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(</a:t>
            </a:r>
            <a:r>
              <a:rPr lang="en-US" altLang="ko-KR" sz="1200" dirty="0">
                <a:solidFill>
                  <a:srgbClr val="B5CEA8"/>
                </a:solidFill>
                <a:latin typeface="Menlo" charset="0"/>
              </a:rPr>
              <a:t>5</a:t>
            </a:r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 + </a:t>
            </a:r>
            <a:r>
              <a:rPr lang="en-US" altLang="ko-KR" sz="1200" dirty="0">
                <a:solidFill>
                  <a:srgbClr val="B5CEA8"/>
                </a:solidFill>
                <a:latin typeface="Menlo" charset="0"/>
              </a:rPr>
              <a:t>6</a:t>
            </a:r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); //</a:t>
            </a:r>
            <a:r>
              <a:rPr lang="en-US" altLang="ko-KR" sz="1200" dirty="0" err="1">
                <a:solidFill>
                  <a:srgbClr val="D4D4D4"/>
                </a:solidFill>
                <a:latin typeface="Menlo" charset="0"/>
              </a:rPr>
              <a:t>document.write</a:t>
            </a:r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 </a:t>
            </a:r>
            <a:r>
              <a:rPr lang="ko-KR" altLang="en-US" sz="1200" dirty="0">
                <a:solidFill>
                  <a:srgbClr val="D4D4D4"/>
                </a:solidFill>
                <a:latin typeface="Menlo" charset="0"/>
              </a:rPr>
              <a:t>사용</a:t>
            </a:r>
            <a:endParaRPr lang="en-US" altLang="ko-KR" sz="1200" dirty="0">
              <a:solidFill>
                <a:srgbClr val="D4D4D4"/>
              </a:solidFill>
              <a:latin typeface="Menlo" charset="0"/>
            </a:endParaRPr>
          </a:p>
          <a:p>
            <a:r>
              <a:rPr lang="en-US" altLang="ko-KR" sz="1200" dirty="0" err="1">
                <a:solidFill>
                  <a:srgbClr val="4EC9B0"/>
                </a:solidFill>
                <a:latin typeface="Menlo" charset="0"/>
              </a:rPr>
              <a:t>console</a:t>
            </a:r>
            <a:r>
              <a:rPr lang="en-US" altLang="ko-KR" sz="1200" dirty="0" err="1">
                <a:solidFill>
                  <a:srgbClr val="D4D4D4"/>
                </a:solidFill>
                <a:latin typeface="Menlo" charset="0"/>
              </a:rPr>
              <a:t>.</a:t>
            </a:r>
            <a:r>
              <a:rPr lang="en-US" altLang="ko-KR" sz="1200" dirty="0" err="1">
                <a:solidFill>
                  <a:srgbClr val="DCDCAA"/>
                </a:solidFill>
                <a:latin typeface="Menlo" charset="0"/>
              </a:rPr>
              <a:t>log</a:t>
            </a:r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(</a:t>
            </a:r>
            <a:r>
              <a:rPr lang="en-US" altLang="ko-KR" sz="1200" dirty="0">
                <a:solidFill>
                  <a:srgbClr val="B5CEA8"/>
                </a:solidFill>
                <a:latin typeface="Menlo" charset="0"/>
              </a:rPr>
              <a:t>5</a:t>
            </a:r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 + </a:t>
            </a:r>
            <a:r>
              <a:rPr lang="en-US" altLang="ko-KR" sz="1200" dirty="0">
                <a:solidFill>
                  <a:srgbClr val="B5CEA8"/>
                </a:solidFill>
                <a:latin typeface="Menlo" charset="0"/>
              </a:rPr>
              <a:t>6</a:t>
            </a:r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); //</a:t>
            </a:r>
            <a:r>
              <a:rPr lang="en-US" altLang="ko-KR" sz="1200" dirty="0" err="1">
                <a:solidFill>
                  <a:srgbClr val="D4D4D4"/>
                </a:solidFill>
                <a:latin typeface="Menlo" charset="0"/>
              </a:rPr>
              <a:t>console.log</a:t>
            </a:r>
            <a:r>
              <a:rPr lang="ko-KR" altLang="en-US" sz="1200" dirty="0">
                <a:solidFill>
                  <a:srgbClr val="D4D4D4"/>
                </a:solidFill>
                <a:latin typeface="Menlo" charset="0"/>
              </a:rPr>
              <a:t> 사용</a:t>
            </a:r>
            <a:endParaRPr lang="en-US" altLang="ko-KR" sz="1200" dirty="0">
              <a:solidFill>
                <a:srgbClr val="808080"/>
              </a:solidFill>
              <a:latin typeface="Menlo" charset="0"/>
            </a:endParaRPr>
          </a:p>
          <a:p>
            <a:r>
              <a:rPr lang="en-US" altLang="ko-KR" sz="1200" dirty="0">
                <a:solidFill>
                  <a:srgbClr val="808080"/>
                </a:solidFill>
                <a:latin typeface="Menlo" charset="0"/>
              </a:rPr>
              <a:t>&lt;/</a:t>
            </a:r>
            <a:r>
              <a:rPr lang="en-US" altLang="ko-KR" sz="1200" dirty="0">
                <a:solidFill>
                  <a:srgbClr val="569CD6"/>
                </a:solidFill>
                <a:latin typeface="Menlo" charset="0"/>
              </a:rPr>
              <a:t>script</a:t>
            </a:r>
            <a:r>
              <a:rPr lang="en-US" altLang="ko-KR" sz="1200" dirty="0">
                <a:solidFill>
                  <a:srgbClr val="808080"/>
                </a:solidFill>
                <a:latin typeface="Menlo" charset="0"/>
              </a:rPr>
              <a:t>&gt;</a:t>
            </a:r>
            <a:endParaRPr lang="en-US" altLang="ko-KR" sz="1200" dirty="0">
              <a:solidFill>
                <a:srgbClr val="D4D4D4"/>
              </a:solidFill>
              <a:latin typeface="Menlo" charset="0"/>
            </a:endParaRPr>
          </a:p>
          <a:p>
            <a:br>
              <a:rPr lang="en-US" altLang="ko-KR" sz="1200" dirty="0">
                <a:solidFill>
                  <a:srgbClr val="D4D4D4"/>
                </a:solidFill>
                <a:latin typeface="Menlo" charset="0"/>
              </a:rPr>
            </a:br>
            <a:r>
              <a:rPr lang="en-US" altLang="ko-KR" sz="1200" dirty="0">
                <a:solidFill>
                  <a:srgbClr val="808080"/>
                </a:solidFill>
                <a:latin typeface="Menlo" charset="0"/>
              </a:rPr>
              <a:t>&lt;/</a:t>
            </a:r>
            <a:r>
              <a:rPr lang="en-US" altLang="ko-KR" sz="1200" dirty="0">
                <a:solidFill>
                  <a:srgbClr val="569CD6"/>
                </a:solidFill>
                <a:latin typeface="Menlo" charset="0"/>
              </a:rPr>
              <a:t>body</a:t>
            </a:r>
            <a:r>
              <a:rPr lang="en-US" altLang="ko-KR" sz="1200" dirty="0">
                <a:solidFill>
                  <a:srgbClr val="808080"/>
                </a:solidFill>
                <a:latin typeface="Menlo" charset="0"/>
              </a:rPr>
              <a:t>&gt;</a:t>
            </a:r>
            <a:endParaRPr lang="en-US" altLang="ko-KR" sz="1200" dirty="0">
              <a:solidFill>
                <a:srgbClr val="D4D4D4"/>
              </a:solidFill>
              <a:latin typeface="Menlo" charset="0"/>
            </a:endParaRPr>
          </a:p>
          <a:p>
            <a:r>
              <a:rPr lang="en-US" altLang="ko-KR" sz="1200" dirty="0">
                <a:solidFill>
                  <a:srgbClr val="808080"/>
                </a:solidFill>
                <a:latin typeface="Menlo" charset="0"/>
              </a:rPr>
              <a:t>&lt;/</a:t>
            </a:r>
            <a:r>
              <a:rPr lang="en-US" altLang="ko-KR" sz="1200" dirty="0">
                <a:solidFill>
                  <a:srgbClr val="569CD6"/>
                </a:solidFill>
                <a:latin typeface="Menlo" charset="0"/>
              </a:rPr>
              <a:t>html</a:t>
            </a:r>
            <a:r>
              <a:rPr lang="en-US" altLang="ko-KR" sz="1200" dirty="0">
                <a:solidFill>
                  <a:srgbClr val="808080"/>
                </a:solidFill>
                <a:latin typeface="Menlo" charset="0"/>
              </a:rPr>
              <a:t>&gt;</a:t>
            </a:r>
            <a:endParaRPr lang="en-US" altLang="ko-KR" sz="1200" dirty="0">
              <a:solidFill>
                <a:srgbClr val="D4D4D4"/>
              </a:solidFill>
              <a:latin typeface="Menlo" charset="0"/>
            </a:endParaRPr>
          </a:p>
          <a:p>
            <a:br>
              <a:rPr lang="en-US" altLang="ko-KR" sz="1200" dirty="0">
                <a:solidFill>
                  <a:srgbClr val="D4D4D4"/>
                </a:solidFill>
                <a:latin typeface="Menlo" charset="0"/>
              </a:rPr>
            </a:br>
            <a:endParaRPr lang="en-US" altLang="ko-KR" sz="1200" b="0" dirty="0">
              <a:solidFill>
                <a:srgbClr val="D4D4D4"/>
              </a:solidFill>
              <a:effectLst/>
              <a:latin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45925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2">
            <a:extLst>
              <a:ext uri="{FF2B5EF4-FFF2-40B4-BE49-F238E27FC236}">
                <a16:creationId xmlns:a16="http://schemas.microsoft.com/office/drawing/2014/main" id="{93EC8786-EBAD-4452-B1FA-CBD6ADE8C95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72720" y="380472"/>
            <a:ext cx="2580640" cy="457517"/>
          </a:xfrm>
        </p:spPr>
        <p:txBody>
          <a:bodyPr/>
          <a:lstStyle/>
          <a:p>
            <a:r>
              <a:rPr lang="en-US" altLang="ko-KR" b="1" dirty="0" err="1">
                <a:latin typeface="NanumGothicOTF" charset="-127"/>
                <a:ea typeface="NanumGothicOTF" charset="-127"/>
                <a:cs typeface="NanumGothicOTF" charset="-127"/>
              </a:rPr>
              <a:t>Node.Js</a:t>
            </a:r>
            <a:r>
              <a:rPr lang="en-US" altLang="ko-KR" b="1" dirty="0">
                <a:latin typeface="NanumGothicOTF" charset="-127"/>
                <a:ea typeface="NanumGothicOTF" charset="-127"/>
                <a:cs typeface="NanumGothicOTF" charset="-127"/>
              </a:rPr>
              <a:t> </a:t>
            </a:r>
            <a:r>
              <a:rPr lang="ko-KR" altLang="en-US" b="1" dirty="0">
                <a:latin typeface="NanumGothicOTF" charset="-127"/>
                <a:ea typeface="NanumGothicOTF" charset="-127"/>
                <a:cs typeface="NanumGothicOTF" charset="-127"/>
              </a:rPr>
              <a:t>문법</a:t>
            </a:r>
          </a:p>
        </p:txBody>
      </p:sp>
      <p:sp>
        <p:nvSpPr>
          <p:cNvPr id="10" name="텍스트 개체 틀 3">
            <a:extLst>
              <a:ext uri="{FF2B5EF4-FFF2-40B4-BE49-F238E27FC236}">
                <a16:creationId xmlns:a16="http://schemas.microsoft.com/office/drawing/2014/main" id="{2CA2FE37-E9EF-4415-8A7C-070D34FD0B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2720" y="840476"/>
            <a:ext cx="2580640" cy="340890"/>
          </a:xfrm>
        </p:spPr>
        <p:txBody>
          <a:bodyPr>
            <a:normAutofit/>
          </a:bodyPr>
          <a:lstStyle/>
          <a:p>
            <a:pPr algn="l"/>
            <a:r>
              <a:rPr lang="ko-KR" altLang="en-US" sz="1600" dirty="0"/>
              <a:t>연산자 </a:t>
            </a:r>
            <a:r>
              <a:rPr lang="en-US" altLang="ko-KR" sz="1600" dirty="0"/>
              <a:t>(operator)</a:t>
            </a:r>
            <a:endParaRPr lang="ko-KR" altLang="en-US" sz="1600" dirty="0">
              <a:latin typeface="NanumGothicOTF" charset="-127"/>
              <a:ea typeface="NanumGothicOTF" charset="-127"/>
              <a:cs typeface="NanumGothicOTF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463040" y="1336287"/>
            <a:ext cx="857650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/>
              <a:t>사칙연산 </a:t>
            </a:r>
            <a:r>
              <a:rPr lang="en-US" altLang="ko-KR" dirty="0"/>
              <a:t>( + , - , * , / )</a:t>
            </a:r>
          </a:p>
          <a:p>
            <a:pPr marL="285750" indent="-285750">
              <a:buFontTx/>
              <a:buChar char="-"/>
            </a:pPr>
            <a:r>
              <a:rPr lang="en-US" altLang="ko-KR" dirty="0"/>
              <a:t>The </a:t>
            </a:r>
            <a:r>
              <a:rPr lang="en-US" altLang="ko-KR" b="1" dirty="0"/>
              <a:t>assignment</a:t>
            </a:r>
            <a:r>
              <a:rPr lang="en-US" altLang="ko-KR" dirty="0"/>
              <a:t> operator (=) assigns a value to a variable.</a:t>
            </a:r>
          </a:p>
          <a:p>
            <a:br>
              <a:rPr lang="en-US" altLang="ko-KR" dirty="0"/>
            </a:br>
            <a:endParaRPr lang="en-US" altLang="ko-KR" dirty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endParaRPr lang="en-US" altLang="ko-KR" dirty="0"/>
          </a:p>
        </p:txBody>
      </p:sp>
      <p:sp>
        <p:nvSpPr>
          <p:cNvPr id="12" name="직사각형 11"/>
          <p:cNvSpPr/>
          <p:nvPr/>
        </p:nvSpPr>
        <p:spPr>
          <a:xfrm>
            <a:off x="1561864" y="2366702"/>
            <a:ext cx="9212972" cy="31108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Code</a:t>
            </a:r>
            <a:endParaRPr kumimoji="1"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1561864" y="2677787"/>
            <a:ext cx="9212974" cy="358632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rgbClr val="808080"/>
                </a:solidFill>
                <a:latin typeface="Menlo" charset="0"/>
              </a:rPr>
              <a:t>&lt;</a:t>
            </a:r>
            <a:r>
              <a:rPr lang="en-US" altLang="ko-KR" sz="1200" dirty="0">
                <a:solidFill>
                  <a:srgbClr val="569CD6"/>
                </a:solidFill>
                <a:latin typeface="Menlo" charset="0"/>
              </a:rPr>
              <a:t>script</a:t>
            </a:r>
            <a:r>
              <a:rPr lang="en-US" altLang="ko-KR" sz="1200" dirty="0">
                <a:solidFill>
                  <a:srgbClr val="808080"/>
                </a:solidFill>
                <a:latin typeface="Menlo" charset="0"/>
              </a:rPr>
              <a:t>&gt;</a:t>
            </a:r>
            <a:endParaRPr lang="en-US" altLang="ko-KR" sz="1200" dirty="0">
              <a:solidFill>
                <a:srgbClr val="D4D4D4"/>
              </a:solidFill>
              <a:latin typeface="Menlo" charset="0"/>
            </a:endParaRPr>
          </a:p>
          <a:p>
            <a:r>
              <a:rPr lang="en-US" altLang="ko-KR" sz="1200" dirty="0" err="1">
                <a:solidFill>
                  <a:srgbClr val="569CD6"/>
                </a:solidFill>
                <a:latin typeface="Menlo" charset="0"/>
              </a:rPr>
              <a:t>var</a:t>
            </a:r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 </a:t>
            </a:r>
            <a:r>
              <a:rPr lang="en-US" altLang="ko-KR" sz="1200" dirty="0">
                <a:solidFill>
                  <a:srgbClr val="9CDCFE"/>
                </a:solidFill>
                <a:latin typeface="Menlo" charset="0"/>
              </a:rPr>
              <a:t>x</a:t>
            </a:r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 = </a:t>
            </a:r>
            <a:r>
              <a:rPr lang="en-US" altLang="ko-KR" sz="1200" dirty="0">
                <a:solidFill>
                  <a:srgbClr val="B5CEA8"/>
                </a:solidFill>
                <a:latin typeface="Menlo" charset="0"/>
              </a:rPr>
              <a:t>5</a:t>
            </a:r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; </a:t>
            </a:r>
            <a:r>
              <a:rPr lang="en-US" altLang="ko-KR" sz="1200" dirty="0">
                <a:solidFill>
                  <a:srgbClr val="6A9955"/>
                </a:solidFill>
                <a:latin typeface="Menlo" charset="0"/>
              </a:rPr>
              <a:t>// assign the value 5 to x</a:t>
            </a:r>
            <a:endParaRPr lang="en-US" altLang="ko-KR" sz="1200" dirty="0">
              <a:solidFill>
                <a:srgbClr val="D4D4D4"/>
              </a:solidFill>
              <a:latin typeface="Menlo" charset="0"/>
            </a:endParaRPr>
          </a:p>
          <a:p>
            <a:r>
              <a:rPr lang="en-US" altLang="ko-KR" sz="1200" dirty="0" err="1">
                <a:solidFill>
                  <a:srgbClr val="569CD6"/>
                </a:solidFill>
                <a:latin typeface="Menlo" charset="0"/>
              </a:rPr>
              <a:t>var</a:t>
            </a:r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 </a:t>
            </a:r>
            <a:r>
              <a:rPr lang="en-US" altLang="ko-KR" sz="1200" dirty="0">
                <a:solidFill>
                  <a:srgbClr val="9CDCFE"/>
                </a:solidFill>
                <a:latin typeface="Menlo" charset="0"/>
              </a:rPr>
              <a:t>y</a:t>
            </a:r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 = </a:t>
            </a:r>
            <a:r>
              <a:rPr lang="en-US" altLang="ko-KR" sz="1200" dirty="0">
                <a:solidFill>
                  <a:srgbClr val="B5CEA8"/>
                </a:solidFill>
                <a:latin typeface="Menlo" charset="0"/>
              </a:rPr>
              <a:t>2</a:t>
            </a:r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; </a:t>
            </a:r>
            <a:r>
              <a:rPr lang="en-US" altLang="ko-KR" sz="1200" dirty="0">
                <a:solidFill>
                  <a:srgbClr val="6A9955"/>
                </a:solidFill>
                <a:latin typeface="Menlo" charset="0"/>
              </a:rPr>
              <a:t>// assign the value 2 to y</a:t>
            </a:r>
            <a:endParaRPr lang="en-US" altLang="ko-KR" sz="1200" dirty="0">
              <a:solidFill>
                <a:srgbClr val="D4D4D4"/>
              </a:solidFill>
              <a:latin typeface="Menlo" charset="0"/>
            </a:endParaRPr>
          </a:p>
          <a:p>
            <a:r>
              <a:rPr lang="en-US" altLang="ko-KR" sz="1200" dirty="0" err="1">
                <a:solidFill>
                  <a:srgbClr val="569CD6"/>
                </a:solidFill>
                <a:latin typeface="Menlo" charset="0"/>
              </a:rPr>
              <a:t>var</a:t>
            </a:r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 </a:t>
            </a:r>
            <a:r>
              <a:rPr lang="en-US" altLang="ko-KR" sz="1200" dirty="0">
                <a:solidFill>
                  <a:srgbClr val="9CDCFE"/>
                </a:solidFill>
                <a:latin typeface="Menlo" charset="0"/>
              </a:rPr>
              <a:t>z</a:t>
            </a:r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 = </a:t>
            </a:r>
            <a:r>
              <a:rPr lang="en-US" altLang="ko-KR" sz="1200" dirty="0">
                <a:solidFill>
                  <a:srgbClr val="9CDCFE"/>
                </a:solidFill>
                <a:latin typeface="Menlo" charset="0"/>
              </a:rPr>
              <a:t>x</a:t>
            </a:r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 + </a:t>
            </a:r>
            <a:r>
              <a:rPr lang="en-US" altLang="ko-KR" sz="1200" dirty="0">
                <a:solidFill>
                  <a:srgbClr val="9CDCFE"/>
                </a:solidFill>
                <a:latin typeface="Menlo" charset="0"/>
              </a:rPr>
              <a:t>y</a:t>
            </a:r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; </a:t>
            </a:r>
            <a:r>
              <a:rPr lang="en-US" altLang="ko-KR" sz="1200" dirty="0">
                <a:solidFill>
                  <a:srgbClr val="6A9955"/>
                </a:solidFill>
                <a:latin typeface="Menlo" charset="0"/>
              </a:rPr>
              <a:t>// assign the value 7 to z (x + y)</a:t>
            </a:r>
            <a:endParaRPr lang="en-US" altLang="ko-KR" sz="1200" dirty="0">
              <a:solidFill>
                <a:srgbClr val="D4D4D4"/>
              </a:solidFill>
              <a:latin typeface="Menlo" charset="0"/>
            </a:endParaRPr>
          </a:p>
          <a:p>
            <a:r>
              <a:rPr lang="en-US" altLang="ko-KR" sz="1200" dirty="0" err="1">
                <a:solidFill>
                  <a:srgbClr val="569CD6"/>
                </a:solidFill>
                <a:latin typeface="Menlo" charset="0"/>
              </a:rPr>
              <a:t>var</a:t>
            </a:r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 </a:t>
            </a:r>
            <a:r>
              <a:rPr lang="en-US" altLang="ko-KR" sz="1200" dirty="0">
                <a:solidFill>
                  <a:srgbClr val="9CDCFE"/>
                </a:solidFill>
                <a:latin typeface="Menlo" charset="0"/>
              </a:rPr>
              <a:t>a</a:t>
            </a:r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 = </a:t>
            </a:r>
            <a:r>
              <a:rPr lang="en-US" altLang="ko-KR" sz="1200" dirty="0">
                <a:solidFill>
                  <a:srgbClr val="9CDCFE"/>
                </a:solidFill>
                <a:latin typeface="Menlo" charset="0"/>
              </a:rPr>
              <a:t>x</a:t>
            </a:r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 - </a:t>
            </a:r>
            <a:r>
              <a:rPr lang="en-US" altLang="ko-KR" sz="1200" dirty="0">
                <a:solidFill>
                  <a:srgbClr val="9CDCFE"/>
                </a:solidFill>
                <a:latin typeface="Menlo" charset="0"/>
              </a:rPr>
              <a:t>y</a:t>
            </a:r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;</a:t>
            </a:r>
          </a:p>
          <a:p>
            <a:r>
              <a:rPr lang="en-US" altLang="ko-KR" sz="1200" dirty="0" err="1">
                <a:solidFill>
                  <a:srgbClr val="569CD6"/>
                </a:solidFill>
                <a:latin typeface="Menlo" charset="0"/>
              </a:rPr>
              <a:t>var</a:t>
            </a:r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 </a:t>
            </a:r>
            <a:r>
              <a:rPr lang="en-US" altLang="ko-KR" sz="1200" dirty="0">
                <a:solidFill>
                  <a:srgbClr val="9CDCFE"/>
                </a:solidFill>
                <a:latin typeface="Menlo" charset="0"/>
              </a:rPr>
              <a:t>b</a:t>
            </a:r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 = </a:t>
            </a:r>
            <a:r>
              <a:rPr lang="en-US" altLang="ko-KR" sz="1200" dirty="0">
                <a:solidFill>
                  <a:srgbClr val="9CDCFE"/>
                </a:solidFill>
                <a:latin typeface="Menlo" charset="0"/>
              </a:rPr>
              <a:t>x</a:t>
            </a:r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 * </a:t>
            </a:r>
            <a:r>
              <a:rPr lang="en-US" altLang="ko-KR" sz="1200" dirty="0">
                <a:solidFill>
                  <a:srgbClr val="9CDCFE"/>
                </a:solidFill>
                <a:latin typeface="Menlo" charset="0"/>
              </a:rPr>
              <a:t>y</a:t>
            </a:r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;</a:t>
            </a:r>
          </a:p>
          <a:p>
            <a:r>
              <a:rPr lang="en-US" altLang="ko-KR" sz="1200" dirty="0" err="1">
                <a:solidFill>
                  <a:srgbClr val="569CD6"/>
                </a:solidFill>
                <a:latin typeface="Menlo" charset="0"/>
              </a:rPr>
              <a:t>var</a:t>
            </a:r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 </a:t>
            </a:r>
            <a:r>
              <a:rPr lang="en-US" altLang="ko-KR" sz="1200" dirty="0">
                <a:solidFill>
                  <a:srgbClr val="9CDCFE"/>
                </a:solidFill>
                <a:latin typeface="Menlo" charset="0"/>
              </a:rPr>
              <a:t>c</a:t>
            </a:r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 = </a:t>
            </a:r>
            <a:r>
              <a:rPr lang="en-US" altLang="ko-KR" sz="1200" dirty="0">
                <a:solidFill>
                  <a:srgbClr val="9CDCFE"/>
                </a:solidFill>
                <a:latin typeface="Menlo" charset="0"/>
              </a:rPr>
              <a:t>x</a:t>
            </a:r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 / </a:t>
            </a:r>
            <a:r>
              <a:rPr lang="en-US" altLang="ko-KR" sz="1200" dirty="0">
                <a:solidFill>
                  <a:srgbClr val="9CDCFE"/>
                </a:solidFill>
                <a:latin typeface="Menlo" charset="0"/>
              </a:rPr>
              <a:t>y</a:t>
            </a:r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;</a:t>
            </a:r>
          </a:p>
          <a:p>
            <a:r>
              <a:rPr lang="en-US" altLang="ko-KR" sz="1200" dirty="0" err="1">
                <a:solidFill>
                  <a:srgbClr val="9CDCFE"/>
                </a:solidFill>
                <a:latin typeface="Menlo" charset="0"/>
              </a:rPr>
              <a:t>document</a:t>
            </a:r>
            <a:r>
              <a:rPr lang="en-US" altLang="ko-KR" sz="1200" dirty="0" err="1">
                <a:solidFill>
                  <a:srgbClr val="D4D4D4"/>
                </a:solidFill>
                <a:latin typeface="Menlo" charset="0"/>
              </a:rPr>
              <a:t>.</a:t>
            </a:r>
            <a:r>
              <a:rPr lang="en-US" altLang="ko-KR" sz="1200" dirty="0" err="1">
                <a:solidFill>
                  <a:srgbClr val="DCDCAA"/>
                </a:solidFill>
                <a:latin typeface="Menlo" charset="0"/>
              </a:rPr>
              <a:t>write</a:t>
            </a:r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(</a:t>
            </a:r>
            <a:r>
              <a:rPr lang="en-US" altLang="ko-KR" sz="1200" dirty="0">
                <a:solidFill>
                  <a:srgbClr val="CE9178"/>
                </a:solidFill>
                <a:latin typeface="Menlo" charset="0"/>
              </a:rPr>
              <a:t>"x: "</a:t>
            </a:r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 + </a:t>
            </a:r>
            <a:r>
              <a:rPr lang="en-US" altLang="ko-KR" sz="1200" dirty="0">
                <a:solidFill>
                  <a:srgbClr val="9CDCFE"/>
                </a:solidFill>
                <a:latin typeface="Menlo" charset="0"/>
              </a:rPr>
              <a:t>x</a:t>
            </a:r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 + </a:t>
            </a:r>
            <a:r>
              <a:rPr lang="en-US" altLang="ko-KR" sz="1200" dirty="0">
                <a:solidFill>
                  <a:srgbClr val="CE9178"/>
                </a:solidFill>
                <a:latin typeface="Menlo" charset="0"/>
              </a:rPr>
              <a:t>'&lt;</a:t>
            </a:r>
            <a:r>
              <a:rPr lang="en-US" altLang="ko-KR" sz="1200" dirty="0" err="1">
                <a:solidFill>
                  <a:srgbClr val="CE9178"/>
                </a:solidFill>
                <a:latin typeface="Menlo" charset="0"/>
              </a:rPr>
              <a:t>br</a:t>
            </a:r>
            <a:r>
              <a:rPr lang="en-US" altLang="ko-KR" sz="1200" dirty="0">
                <a:solidFill>
                  <a:srgbClr val="CE9178"/>
                </a:solidFill>
                <a:latin typeface="Menlo" charset="0"/>
              </a:rPr>
              <a:t>&gt;'</a:t>
            </a:r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);</a:t>
            </a:r>
          </a:p>
          <a:p>
            <a:r>
              <a:rPr lang="en-US" altLang="ko-KR" sz="1200" dirty="0" err="1">
                <a:solidFill>
                  <a:srgbClr val="9CDCFE"/>
                </a:solidFill>
                <a:latin typeface="Menlo" charset="0"/>
              </a:rPr>
              <a:t>document</a:t>
            </a:r>
            <a:r>
              <a:rPr lang="en-US" altLang="ko-KR" sz="1200" dirty="0" err="1">
                <a:solidFill>
                  <a:srgbClr val="D4D4D4"/>
                </a:solidFill>
                <a:latin typeface="Menlo" charset="0"/>
              </a:rPr>
              <a:t>.</a:t>
            </a:r>
            <a:r>
              <a:rPr lang="en-US" altLang="ko-KR" sz="1200" dirty="0" err="1">
                <a:solidFill>
                  <a:srgbClr val="DCDCAA"/>
                </a:solidFill>
                <a:latin typeface="Menlo" charset="0"/>
              </a:rPr>
              <a:t>write</a:t>
            </a:r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(</a:t>
            </a:r>
            <a:r>
              <a:rPr lang="en-US" altLang="ko-KR" sz="1200" dirty="0">
                <a:solidFill>
                  <a:srgbClr val="CE9178"/>
                </a:solidFill>
                <a:latin typeface="Menlo" charset="0"/>
              </a:rPr>
              <a:t>"y: "</a:t>
            </a:r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 + </a:t>
            </a:r>
            <a:r>
              <a:rPr lang="en-US" altLang="ko-KR" sz="1200" dirty="0">
                <a:solidFill>
                  <a:srgbClr val="9CDCFE"/>
                </a:solidFill>
                <a:latin typeface="Menlo" charset="0"/>
              </a:rPr>
              <a:t>y</a:t>
            </a:r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 + </a:t>
            </a:r>
            <a:r>
              <a:rPr lang="en-US" altLang="ko-KR" sz="1200" dirty="0">
                <a:solidFill>
                  <a:srgbClr val="CE9178"/>
                </a:solidFill>
                <a:latin typeface="Menlo" charset="0"/>
              </a:rPr>
              <a:t>'&lt;</a:t>
            </a:r>
            <a:r>
              <a:rPr lang="en-US" altLang="ko-KR" sz="1200" dirty="0" err="1">
                <a:solidFill>
                  <a:srgbClr val="CE9178"/>
                </a:solidFill>
                <a:latin typeface="Menlo" charset="0"/>
              </a:rPr>
              <a:t>br</a:t>
            </a:r>
            <a:r>
              <a:rPr lang="en-US" altLang="ko-KR" sz="1200" dirty="0">
                <a:solidFill>
                  <a:srgbClr val="CE9178"/>
                </a:solidFill>
                <a:latin typeface="Menlo" charset="0"/>
              </a:rPr>
              <a:t>&gt;'</a:t>
            </a:r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);</a:t>
            </a:r>
          </a:p>
          <a:p>
            <a:r>
              <a:rPr lang="en-US" altLang="ko-KR" sz="1200" dirty="0" err="1">
                <a:solidFill>
                  <a:srgbClr val="9CDCFE"/>
                </a:solidFill>
                <a:latin typeface="Menlo" charset="0"/>
              </a:rPr>
              <a:t>document</a:t>
            </a:r>
            <a:r>
              <a:rPr lang="en-US" altLang="ko-KR" sz="1200" dirty="0" err="1">
                <a:solidFill>
                  <a:srgbClr val="D4D4D4"/>
                </a:solidFill>
                <a:latin typeface="Menlo" charset="0"/>
              </a:rPr>
              <a:t>.</a:t>
            </a:r>
            <a:r>
              <a:rPr lang="en-US" altLang="ko-KR" sz="1200" dirty="0" err="1">
                <a:solidFill>
                  <a:srgbClr val="DCDCAA"/>
                </a:solidFill>
                <a:latin typeface="Menlo" charset="0"/>
              </a:rPr>
              <a:t>write</a:t>
            </a:r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(</a:t>
            </a:r>
            <a:r>
              <a:rPr lang="en-US" altLang="ko-KR" sz="1200" dirty="0">
                <a:solidFill>
                  <a:srgbClr val="CE9178"/>
                </a:solidFill>
                <a:latin typeface="Menlo" charset="0"/>
              </a:rPr>
              <a:t>"z: "</a:t>
            </a:r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 + </a:t>
            </a:r>
            <a:r>
              <a:rPr lang="en-US" altLang="ko-KR" sz="1200" dirty="0">
                <a:solidFill>
                  <a:srgbClr val="9CDCFE"/>
                </a:solidFill>
                <a:latin typeface="Menlo" charset="0"/>
              </a:rPr>
              <a:t>z</a:t>
            </a:r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 + </a:t>
            </a:r>
            <a:r>
              <a:rPr lang="en-US" altLang="ko-KR" sz="1200" dirty="0">
                <a:solidFill>
                  <a:srgbClr val="CE9178"/>
                </a:solidFill>
                <a:latin typeface="Menlo" charset="0"/>
              </a:rPr>
              <a:t>'&lt;</a:t>
            </a:r>
            <a:r>
              <a:rPr lang="en-US" altLang="ko-KR" sz="1200" dirty="0" err="1">
                <a:solidFill>
                  <a:srgbClr val="CE9178"/>
                </a:solidFill>
                <a:latin typeface="Menlo" charset="0"/>
              </a:rPr>
              <a:t>br</a:t>
            </a:r>
            <a:r>
              <a:rPr lang="en-US" altLang="ko-KR" sz="1200" dirty="0">
                <a:solidFill>
                  <a:srgbClr val="CE9178"/>
                </a:solidFill>
                <a:latin typeface="Menlo" charset="0"/>
              </a:rPr>
              <a:t>&gt;'</a:t>
            </a:r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);</a:t>
            </a:r>
          </a:p>
          <a:p>
            <a:r>
              <a:rPr lang="en-US" altLang="ko-KR" sz="1200" dirty="0" err="1">
                <a:solidFill>
                  <a:srgbClr val="9CDCFE"/>
                </a:solidFill>
                <a:latin typeface="Menlo" charset="0"/>
              </a:rPr>
              <a:t>document</a:t>
            </a:r>
            <a:r>
              <a:rPr lang="en-US" altLang="ko-KR" sz="1200" dirty="0" err="1">
                <a:solidFill>
                  <a:srgbClr val="D4D4D4"/>
                </a:solidFill>
                <a:latin typeface="Menlo" charset="0"/>
              </a:rPr>
              <a:t>.</a:t>
            </a:r>
            <a:r>
              <a:rPr lang="en-US" altLang="ko-KR" sz="1200" dirty="0" err="1">
                <a:solidFill>
                  <a:srgbClr val="DCDCAA"/>
                </a:solidFill>
                <a:latin typeface="Menlo" charset="0"/>
              </a:rPr>
              <a:t>write</a:t>
            </a:r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(</a:t>
            </a:r>
            <a:r>
              <a:rPr lang="en-US" altLang="ko-KR" sz="1200" dirty="0">
                <a:solidFill>
                  <a:srgbClr val="CE9178"/>
                </a:solidFill>
                <a:latin typeface="Menlo" charset="0"/>
              </a:rPr>
              <a:t>"a: "</a:t>
            </a:r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 + </a:t>
            </a:r>
            <a:r>
              <a:rPr lang="en-US" altLang="ko-KR" sz="1200" dirty="0">
                <a:solidFill>
                  <a:srgbClr val="9CDCFE"/>
                </a:solidFill>
                <a:latin typeface="Menlo" charset="0"/>
              </a:rPr>
              <a:t>a</a:t>
            </a:r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 + </a:t>
            </a:r>
            <a:r>
              <a:rPr lang="en-US" altLang="ko-KR" sz="1200" dirty="0">
                <a:solidFill>
                  <a:srgbClr val="CE9178"/>
                </a:solidFill>
                <a:latin typeface="Menlo" charset="0"/>
              </a:rPr>
              <a:t>'&lt;</a:t>
            </a:r>
            <a:r>
              <a:rPr lang="en-US" altLang="ko-KR" sz="1200" dirty="0" err="1">
                <a:solidFill>
                  <a:srgbClr val="CE9178"/>
                </a:solidFill>
                <a:latin typeface="Menlo" charset="0"/>
              </a:rPr>
              <a:t>br</a:t>
            </a:r>
            <a:r>
              <a:rPr lang="en-US" altLang="ko-KR" sz="1200" dirty="0">
                <a:solidFill>
                  <a:srgbClr val="CE9178"/>
                </a:solidFill>
                <a:latin typeface="Menlo" charset="0"/>
              </a:rPr>
              <a:t>&gt;'</a:t>
            </a:r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);</a:t>
            </a:r>
          </a:p>
          <a:p>
            <a:r>
              <a:rPr lang="en-US" altLang="ko-KR" sz="1200" dirty="0" err="1">
                <a:solidFill>
                  <a:srgbClr val="9CDCFE"/>
                </a:solidFill>
                <a:latin typeface="Menlo" charset="0"/>
              </a:rPr>
              <a:t>document</a:t>
            </a:r>
            <a:r>
              <a:rPr lang="en-US" altLang="ko-KR" sz="1200" dirty="0" err="1">
                <a:solidFill>
                  <a:srgbClr val="D4D4D4"/>
                </a:solidFill>
                <a:latin typeface="Menlo" charset="0"/>
              </a:rPr>
              <a:t>.</a:t>
            </a:r>
            <a:r>
              <a:rPr lang="en-US" altLang="ko-KR" sz="1200" dirty="0" err="1">
                <a:solidFill>
                  <a:srgbClr val="DCDCAA"/>
                </a:solidFill>
                <a:latin typeface="Menlo" charset="0"/>
              </a:rPr>
              <a:t>write</a:t>
            </a:r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(</a:t>
            </a:r>
            <a:r>
              <a:rPr lang="en-US" altLang="ko-KR" sz="1200" dirty="0">
                <a:solidFill>
                  <a:srgbClr val="CE9178"/>
                </a:solidFill>
                <a:latin typeface="Menlo" charset="0"/>
              </a:rPr>
              <a:t>"b: "</a:t>
            </a:r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 + </a:t>
            </a:r>
            <a:r>
              <a:rPr lang="en-US" altLang="ko-KR" sz="1200" dirty="0">
                <a:solidFill>
                  <a:srgbClr val="9CDCFE"/>
                </a:solidFill>
                <a:latin typeface="Menlo" charset="0"/>
              </a:rPr>
              <a:t>b</a:t>
            </a:r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 + </a:t>
            </a:r>
            <a:r>
              <a:rPr lang="en-US" altLang="ko-KR" sz="1200" dirty="0">
                <a:solidFill>
                  <a:srgbClr val="CE9178"/>
                </a:solidFill>
                <a:latin typeface="Menlo" charset="0"/>
              </a:rPr>
              <a:t>'&lt;</a:t>
            </a:r>
            <a:r>
              <a:rPr lang="en-US" altLang="ko-KR" sz="1200" dirty="0" err="1">
                <a:solidFill>
                  <a:srgbClr val="CE9178"/>
                </a:solidFill>
                <a:latin typeface="Menlo" charset="0"/>
              </a:rPr>
              <a:t>br</a:t>
            </a:r>
            <a:r>
              <a:rPr lang="en-US" altLang="ko-KR" sz="1200" dirty="0">
                <a:solidFill>
                  <a:srgbClr val="CE9178"/>
                </a:solidFill>
                <a:latin typeface="Menlo" charset="0"/>
              </a:rPr>
              <a:t>&gt;'</a:t>
            </a:r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);</a:t>
            </a:r>
          </a:p>
          <a:p>
            <a:r>
              <a:rPr lang="en-US" altLang="ko-KR" sz="1200" dirty="0" err="1">
                <a:solidFill>
                  <a:srgbClr val="9CDCFE"/>
                </a:solidFill>
                <a:latin typeface="Menlo" charset="0"/>
              </a:rPr>
              <a:t>document</a:t>
            </a:r>
            <a:r>
              <a:rPr lang="en-US" altLang="ko-KR" sz="1200" dirty="0" err="1">
                <a:solidFill>
                  <a:srgbClr val="D4D4D4"/>
                </a:solidFill>
                <a:latin typeface="Menlo" charset="0"/>
              </a:rPr>
              <a:t>.</a:t>
            </a:r>
            <a:r>
              <a:rPr lang="en-US" altLang="ko-KR" sz="1200" dirty="0" err="1">
                <a:solidFill>
                  <a:srgbClr val="DCDCAA"/>
                </a:solidFill>
                <a:latin typeface="Menlo" charset="0"/>
              </a:rPr>
              <a:t>write</a:t>
            </a:r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(</a:t>
            </a:r>
            <a:r>
              <a:rPr lang="en-US" altLang="ko-KR" sz="1200" dirty="0">
                <a:solidFill>
                  <a:srgbClr val="CE9178"/>
                </a:solidFill>
                <a:latin typeface="Menlo" charset="0"/>
              </a:rPr>
              <a:t>"c: "</a:t>
            </a:r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 + </a:t>
            </a:r>
            <a:r>
              <a:rPr lang="en-US" altLang="ko-KR" sz="1200" dirty="0">
                <a:solidFill>
                  <a:srgbClr val="9CDCFE"/>
                </a:solidFill>
                <a:latin typeface="Menlo" charset="0"/>
              </a:rPr>
              <a:t>c</a:t>
            </a:r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 + </a:t>
            </a:r>
            <a:r>
              <a:rPr lang="en-US" altLang="ko-KR" sz="1200" dirty="0">
                <a:solidFill>
                  <a:srgbClr val="CE9178"/>
                </a:solidFill>
                <a:latin typeface="Menlo" charset="0"/>
              </a:rPr>
              <a:t>'&lt;</a:t>
            </a:r>
            <a:r>
              <a:rPr lang="en-US" altLang="ko-KR" sz="1200" dirty="0" err="1">
                <a:solidFill>
                  <a:srgbClr val="CE9178"/>
                </a:solidFill>
                <a:latin typeface="Menlo" charset="0"/>
              </a:rPr>
              <a:t>br</a:t>
            </a:r>
            <a:r>
              <a:rPr lang="en-US" altLang="ko-KR" sz="1200" dirty="0">
                <a:solidFill>
                  <a:srgbClr val="CE9178"/>
                </a:solidFill>
                <a:latin typeface="Menlo" charset="0"/>
              </a:rPr>
              <a:t>&gt;'</a:t>
            </a:r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);</a:t>
            </a:r>
          </a:p>
          <a:p>
            <a:r>
              <a:rPr lang="en-US" altLang="ko-KR" sz="1200" dirty="0">
                <a:solidFill>
                  <a:srgbClr val="808080"/>
                </a:solidFill>
                <a:latin typeface="Menlo" charset="0"/>
              </a:rPr>
              <a:t>&lt;/</a:t>
            </a:r>
            <a:r>
              <a:rPr lang="en-US" altLang="ko-KR" sz="1200" dirty="0">
                <a:solidFill>
                  <a:srgbClr val="569CD6"/>
                </a:solidFill>
                <a:latin typeface="Menlo" charset="0"/>
              </a:rPr>
              <a:t>script</a:t>
            </a:r>
            <a:r>
              <a:rPr lang="en-US" altLang="ko-KR" sz="1200" dirty="0">
                <a:solidFill>
                  <a:srgbClr val="808080"/>
                </a:solidFill>
                <a:latin typeface="Menlo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89858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2">
            <a:extLst>
              <a:ext uri="{FF2B5EF4-FFF2-40B4-BE49-F238E27FC236}">
                <a16:creationId xmlns:a16="http://schemas.microsoft.com/office/drawing/2014/main" id="{93EC8786-EBAD-4452-B1FA-CBD6ADE8C95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72720" y="380472"/>
            <a:ext cx="2580640" cy="457517"/>
          </a:xfrm>
        </p:spPr>
        <p:txBody>
          <a:bodyPr/>
          <a:lstStyle/>
          <a:p>
            <a:r>
              <a:rPr lang="en-US" altLang="ko-KR" b="1" dirty="0" err="1">
                <a:latin typeface="NanumGothicOTF" charset="-127"/>
                <a:ea typeface="NanumGothicOTF" charset="-127"/>
                <a:cs typeface="NanumGothicOTF" charset="-127"/>
              </a:rPr>
              <a:t>Node.Js</a:t>
            </a:r>
            <a:r>
              <a:rPr lang="en-US" altLang="ko-KR" b="1" dirty="0">
                <a:latin typeface="NanumGothicOTF" charset="-127"/>
                <a:ea typeface="NanumGothicOTF" charset="-127"/>
                <a:cs typeface="NanumGothicOTF" charset="-127"/>
              </a:rPr>
              <a:t> </a:t>
            </a:r>
            <a:r>
              <a:rPr lang="ko-KR" altLang="en-US" b="1" dirty="0">
                <a:latin typeface="NanumGothicOTF" charset="-127"/>
                <a:ea typeface="NanumGothicOTF" charset="-127"/>
                <a:cs typeface="NanumGothicOTF" charset="-127"/>
              </a:rPr>
              <a:t>문법</a:t>
            </a:r>
          </a:p>
        </p:txBody>
      </p:sp>
      <p:sp>
        <p:nvSpPr>
          <p:cNvPr id="8" name="텍스트 개체 틀 3">
            <a:extLst>
              <a:ext uri="{FF2B5EF4-FFF2-40B4-BE49-F238E27FC236}">
                <a16:creationId xmlns:a16="http://schemas.microsoft.com/office/drawing/2014/main" id="{2CA2FE37-E9EF-4415-8A7C-070D34FD0B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2720" y="840476"/>
            <a:ext cx="2580640" cy="340890"/>
          </a:xfrm>
        </p:spPr>
        <p:txBody>
          <a:bodyPr>
            <a:normAutofit fontScale="92500"/>
          </a:bodyPr>
          <a:lstStyle/>
          <a:p>
            <a:pPr algn="l"/>
            <a:r>
              <a:rPr lang="ko-KR" altLang="en-US" sz="1600" dirty="0"/>
              <a:t>메서드</a:t>
            </a:r>
            <a:r>
              <a:rPr lang="en-US" altLang="ko-KR" sz="1600" dirty="0"/>
              <a:t>,</a:t>
            </a:r>
            <a:r>
              <a:rPr lang="ko-KR" altLang="en-US" sz="1600" dirty="0"/>
              <a:t> 기능</a:t>
            </a:r>
            <a:r>
              <a:rPr lang="en-US" altLang="ko-KR" sz="1600" dirty="0"/>
              <a:t>,</a:t>
            </a:r>
            <a:r>
              <a:rPr lang="ko-KR" altLang="en-US" sz="1600" dirty="0"/>
              <a:t> 펑션</a:t>
            </a:r>
            <a:r>
              <a:rPr lang="en-US" altLang="ko-KR" sz="1600" dirty="0">
                <a:latin typeface="NanumGothicOTF" charset="-127"/>
                <a:ea typeface="NanumGothicOTF" charset="-127"/>
                <a:cs typeface="NanumGothicOTF" charset="-127"/>
              </a:rPr>
              <a:t>(function)</a:t>
            </a:r>
            <a:endParaRPr lang="ko-KR" altLang="en-US" sz="1600" dirty="0">
              <a:latin typeface="NanumGothicOTF" charset="-127"/>
              <a:ea typeface="NanumGothicOTF" charset="-127"/>
              <a:cs typeface="NanumGothicOTF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463040" y="1336287"/>
            <a:ext cx="927409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A JavaScript function is a block of code designed to perform a particular task.</a:t>
            </a:r>
          </a:p>
          <a:p>
            <a:r>
              <a:rPr lang="en-US" altLang="ko-KR" dirty="0"/>
              <a:t>A JavaScript function is executed when "something" invokes it (calls it).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1574275" y="2169831"/>
            <a:ext cx="9078013" cy="31108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Code</a:t>
            </a:r>
            <a:endParaRPr kumimoji="1"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1570505" y="2480917"/>
            <a:ext cx="9078014" cy="11295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rgbClr val="569CD6"/>
                </a:solidFill>
                <a:latin typeface="Menlo" charset="0"/>
              </a:rPr>
              <a:t>function</a:t>
            </a:r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 </a:t>
            </a:r>
            <a:r>
              <a:rPr lang="en-US" altLang="ko-KR" sz="1200" dirty="0" err="1">
                <a:solidFill>
                  <a:srgbClr val="DCDCAA"/>
                </a:solidFill>
                <a:latin typeface="Menlo" charset="0"/>
              </a:rPr>
              <a:t>myFunction</a:t>
            </a:r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(</a:t>
            </a:r>
            <a:r>
              <a:rPr lang="en-US" altLang="ko-KR" sz="1200" dirty="0">
                <a:solidFill>
                  <a:srgbClr val="9CDCFE"/>
                </a:solidFill>
                <a:latin typeface="Menlo" charset="0"/>
              </a:rPr>
              <a:t>p1</a:t>
            </a:r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, </a:t>
            </a:r>
            <a:r>
              <a:rPr lang="en-US" altLang="ko-KR" sz="1200" dirty="0">
                <a:solidFill>
                  <a:srgbClr val="9CDCFE"/>
                </a:solidFill>
                <a:latin typeface="Menlo" charset="0"/>
              </a:rPr>
              <a:t>p2</a:t>
            </a:r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) {</a:t>
            </a:r>
          </a:p>
          <a:p>
            <a:r>
              <a:rPr lang="en-US" altLang="ko-KR" sz="1200" dirty="0">
                <a:solidFill>
                  <a:srgbClr val="C586C0"/>
                </a:solidFill>
                <a:latin typeface="Menlo" charset="0"/>
              </a:rPr>
              <a:t>	return</a:t>
            </a:r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 </a:t>
            </a:r>
            <a:r>
              <a:rPr lang="en-US" altLang="ko-KR" sz="1200" dirty="0">
                <a:solidFill>
                  <a:srgbClr val="9CDCFE"/>
                </a:solidFill>
                <a:latin typeface="Menlo" charset="0"/>
              </a:rPr>
              <a:t>p1</a:t>
            </a:r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 * </a:t>
            </a:r>
            <a:r>
              <a:rPr lang="en-US" altLang="ko-KR" sz="1200" dirty="0">
                <a:solidFill>
                  <a:srgbClr val="9CDCFE"/>
                </a:solidFill>
                <a:latin typeface="Menlo" charset="0"/>
              </a:rPr>
              <a:t>p2</a:t>
            </a:r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; </a:t>
            </a:r>
            <a:r>
              <a:rPr lang="en-US" altLang="ko-KR" sz="1200" dirty="0">
                <a:solidFill>
                  <a:srgbClr val="6A9955"/>
                </a:solidFill>
                <a:latin typeface="Menlo" charset="0"/>
              </a:rPr>
              <a:t>// p1, p2 </a:t>
            </a:r>
            <a:r>
              <a:rPr lang="ko-KR" altLang="en-US" sz="1200" dirty="0">
                <a:solidFill>
                  <a:srgbClr val="6A9955"/>
                </a:solidFill>
                <a:latin typeface="Menlo" charset="0"/>
              </a:rPr>
              <a:t>곱연산의 결과를 반환한다</a:t>
            </a:r>
            <a:r>
              <a:rPr lang="en-US" altLang="ko-KR" sz="1200" dirty="0">
                <a:solidFill>
                  <a:srgbClr val="6A9955"/>
                </a:solidFill>
                <a:latin typeface="Menlo" charset="0"/>
              </a:rPr>
              <a:t>.</a:t>
            </a:r>
          </a:p>
          <a:p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}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1574275" y="4451522"/>
            <a:ext cx="9078013" cy="31108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Code</a:t>
            </a:r>
            <a:endParaRPr kumimoji="1"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1570505" y="4762608"/>
            <a:ext cx="9078014" cy="11295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 err="1">
                <a:solidFill>
                  <a:srgbClr val="569CD6"/>
                </a:solidFill>
                <a:latin typeface="Menlo" charset="0"/>
              </a:rPr>
              <a:t>var</a:t>
            </a:r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 </a:t>
            </a:r>
            <a:r>
              <a:rPr lang="en-US" altLang="ko-KR" sz="1200" dirty="0">
                <a:solidFill>
                  <a:srgbClr val="9CDCFE"/>
                </a:solidFill>
                <a:latin typeface="Menlo" charset="0"/>
              </a:rPr>
              <a:t>x</a:t>
            </a:r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 = </a:t>
            </a:r>
            <a:r>
              <a:rPr lang="en-US" altLang="ko-KR" sz="1200" dirty="0" err="1">
                <a:solidFill>
                  <a:srgbClr val="DCDCAA"/>
                </a:solidFill>
                <a:latin typeface="Menlo" charset="0"/>
              </a:rPr>
              <a:t>myFunction</a:t>
            </a:r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(</a:t>
            </a:r>
            <a:r>
              <a:rPr lang="en-US" altLang="ko-KR" sz="1200" dirty="0">
                <a:solidFill>
                  <a:srgbClr val="B5CEA8"/>
                </a:solidFill>
                <a:latin typeface="Menlo" charset="0"/>
              </a:rPr>
              <a:t>4</a:t>
            </a:r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, </a:t>
            </a:r>
            <a:r>
              <a:rPr lang="en-US" altLang="ko-KR" sz="1200" dirty="0">
                <a:solidFill>
                  <a:srgbClr val="B5CEA8"/>
                </a:solidFill>
                <a:latin typeface="Menlo" charset="0"/>
              </a:rPr>
              <a:t>3</a:t>
            </a:r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); </a:t>
            </a:r>
            <a:r>
              <a:rPr lang="en-US" altLang="ko-KR" sz="1200" dirty="0">
                <a:solidFill>
                  <a:srgbClr val="6A9955"/>
                </a:solidFill>
                <a:latin typeface="Menlo" charset="0"/>
              </a:rPr>
              <a:t>// Function is called, return value will end up in x</a:t>
            </a:r>
            <a:endParaRPr lang="en-US" altLang="ko-KR" sz="1200" dirty="0">
              <a:solidFill>
                <a:srgbClr val="D4D4D4"/>
              </a:solidFill>
              <a:latin typeface="Menlo" charset="0"/>
            </a:endParaRPr>
          </a:p>
          <a:p>
            <a:r>
              <a:rPr lang="en-US" altLang="ko-KR" sz="1200" dirty="0" err="1">
                <a:solidFill>
                  <a:srgbClr val="4EC9B0"/>
                </a:solidFill>
                <a:latin typeface="Menlo" charset="0"/>
              </a:rPr>
              <a:t>console</a:t>
            </a:r>
            <a:r>
              <a:rPr lang="en-US" altLang="ko-KR" sz="1200" dirty="0" err="1">
                <a:solidFill>
                  <a:srgbClr val="D4D4D4"/>
                </a:solidFill>
                <a:latin typeface="Menlo" charset="0"/>
              </a:rPr>
              <a:t>.</a:t>
            </a:r>
            <a:r>
              <a:rPr lang="en-US" altLang="ko-KR" sz="1200" dirty="0" err="1">
                <a:solidFill>
                  <a:srgbClr val="DCDCAA"/>
                </a:solidFill>
                <a:latin typeface="Menlo" charset="0"/>
              </a:rPr>
              <a:t>log</a:t>
            </a:r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(</a:t>
            </a:r>
            <a:r>
              <a:rPr lang="en-US" altLang="ko-KR" sz="1200" dirty="0">
                <a:solidFill>
                  <a:srgbClr val="9CDCFE"/>
                </a:solidFill>
                <a:latin typeface="Menlo" charset="0"/>
              </a:rPr>
              <a:t>x</a:t>
            </a:r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);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1458955" y="3924100"/>
            <a:ext cx="927409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A JavaScript </a:t>
            </a:r>
            <a:r>
              <a:rPr lang="en-US" altLang="ko-KR"/>
              <a:t>function Using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0670103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2">
            <a:extLst>
              <a:ext uri="{FF2B5EF4-FFF2-40B4-BE49-F238E27FC236}">
                <a16:creationId xmlns:a16="http://schemas.microsoft.com/office/drawing/2014/main" id="{93EC8786-EBAD-4452-B1FA-CBD6ADE8C95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72720" y="380472"/>
            <a:ext cx="2580640" cy="457517"/>
          </a:xfrm>
        </p:spPr>
        <p:txBody>
          <a:bodyPr/>
          <a:lstStyle/>
          <a:p>
            <a:r>
              <a:rPr lang="en-US" altLang="ko-KR" b="1" dirty="0" err="1">
                <a:latin typeface="NanumGothicOTF" charset="-127"/>
                <a:ea typeface="NanumGothicOTF" charset="-127"/>
                <a:cs typeface="NanumGothicOTF" charset="-127"/>
              </a:rPr>
              <a:t>Node.Js</a:t>
            </a:r>
            <a:r>
              <a:rPr lang="en-US" altLang="ko-KR" b="1" dirty="0">
                <a:latin typeface="NanumGothicOTF" charset="-127"/>
                <a:ea typeface="NanumGothicOTF" charset="-127"/>
                <a:cs typeface="NanumGothicOTF" charset="-127"/>
              </a:rPr>
              <a:t> </a:t>
            </a:r>
            <a:r>
              <a:rPr lang="ko-KR" altLang="en-US" b="1" dirty="0">
                <a:latin typeface="NanumGothicOTF" charset="-127"/>
                <a:ea typeface="NanumGothicOTF" charset="-127"/>
                <a:cs typeface="NanumGothicOTF" charset="-127"/>
              </a:rPr>
              <a:t>문법</a:t>
            </a:r>
          </a:p>
        </p:txBody>
      </p:sp>
      <p:sp>
        <p:nvSpPr>
          <p:cNvPr id="8" name="텍스트 개체 틀 3">
            <a:extLst>
              <a:ext uri="{FF2B5EF4-FFF2-40B4-BE49-F238E27FC236}">
                <a16:creationId xmlns:a16="http://schemas.microsoft.com/office/drawing/2014/main" id="{2CA2FE37-E9EF-4415-8A7C-070D34FD0B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2720" y="840476"/>
            <a:ext cx="2580640" cy="340890"/>
          </a:xfrm>
        </p:spPr>
        <p:txBody>
          <a:bodyPr>
            <a:normAutofit/>
          </a:bodyPr>
          <a:lstStyle/>
          <a:p>
            <a:pPr algn="l"/>
            <a:r>
              <a:rPr lang="ko-KR" altLang="en-US" sz="1600" dirty="0"/>
              <a:t>객체 </a:t>
            </a:r>
            <a:r>
              <a:rPr lang="en-US" altLang="ko-KR" sz="1600" dirty="0">
                <a:latin typeface="NanumGothicOTF" charset="-127"/>
                <a:ea typeface="NanumGothicOTF" charset="-127"/>
                <a:cs typeface="NanumGothicOTF" charset="-127"/>
              </a:rPr>
              <a:t>(Object)</a:t>
            </a:r>
            <a:endParaRPr lang="ko-KR" altLang="en-US" sz="1600" dirty="0">
              <a:latin typeface="NanumGothicOTF" charset="-127"/>
              <a:ea typeface="NanumGothicOTF" charset="-127"/>
              <a:cs typeface="NanumGothicOTF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6420" y="1262017"/>
            <a:ext cx="9059160" cy="2673194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1566420" y="3907694"/>
            <a:ext cx="9059160" cy="31108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Code</a:t>
            </a:r>
            <a:endParaRPr kumimoji="1"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1566420" y="4218779"/>
            <a:ext cx="9059160" cy="206898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200" dirty="0">
              <a:solidFill>
                <a:srgbClr val="569CD6"/>
              </a:solidFill>
              <a:latin typeface="Menlo" charset="0"/>
            </a:endParaRPr>
          </a:p>
          <a:p>
            <a:r>
              <a:rPr lang="en-US" altLang="ko-KR" sz="1200" dirty="0" err="1">
                <a:solidFill>
                  <a:srgbClr val="569CD6"/>
                </a:solidFill>
                <a:latin typeface="Menlo" charset="0"/>
              </a:rPr>
              <a:t>var</a:t>
            </a:r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 </a:t>
            </a:r>
            <a:r>
              <a:rPr lang="en-US" altLang="ko-KR" sz="1200" dirty="0">
                <a:solidFill>
                  <a:srgbClr val="9CDCFE"/>
                </a:solidFill>
                <a:latin typeface="Menlo" charset="0"/>
              </a:rPr>
              <a:t>car</a:t>
            </a:r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 = {</a:t>
            </a:r>
          </a:p>
          <a:p>
            <a:r>
              <a:rPr lang="en-US" altLang="ko-KR" sz="1200" dirty="0">
                <a:solidFill>
                  <a:srgbClr val="9CDCFE"/>
                </a:solidFill>
                <a:latin typeface="Menlo" charset="0"/>
              </a:rPr>
              <a:t>	name :</a:t>
            </a:r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 </a:t>
            </a:r>
            <a:r>
              <a:rPr lang="en-US" altLang="ko-KR" sz="1200" dirty="0">
                <a:solidFill>
                  <a:srgbClr val="CE9178"/>
                </a:solidFill>
                <a:latin typeface="Menlo" charset="0"/>
              </a:rPr>
              <a:t>"sonata"</a:t>
            </a:r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,</a:t>
            </a:r>
          </a:p>
          <a:p>
            <a:r>
              <a:rPr lang="en-US" altLang="ko-KR" sz="1200" dirty="0">
                <a:solidFill>
                  <a:srgbClr val="9CDCFE"/>
                </a:solidFill>
                <a:latin typeface="Menlo" charset="0"/>
              </a:rPr>
              <a:t>	</a:t>
            </a:r>
            <a:r>
              <a:rPr lang="en-US" altLang="ko-KR" sz="1200" dirty="0" err="1">
                <a:solidFill>
                  <a:srgbClr val="9CDCFE"/>
                </a:solidFill>
                <a:latin typeface="Menlo" charset="0"/>
              </a:rPr>
              <a:t>ph</a:t>
            </a:r>
            <a:r>
              <a:rPr lang="en-US" altLang="ko-KR" sz="1200" dirty="0">
                <a:solidFill>
                  <a:srgbClr val="9CDCFE"/>
                </a:solidFill>
                <a:latin typeface="Menlo" charset="0"/>
              </a:rPr>
              <a:t> :</a:t>
            </a:r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 </a:t>
            </a:r>
            <a:r>
              <a:rPr lang="en-US" altLang="ko-KR" sz="1200" dirty="0">
                <a:solidFill>
                  <a:srgbClr val="CE9178"/>
                </a:solidFill>
                <a:latin typeface="Menlo" charset="0"/>
              </a:rPr>
              <a:t>"500ph"</a:t>
            </a:r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,</a:t>
            </a:r>
          </a:p>
          <a:p>
            <a:r>
              <a:rPr lang="en-US" altLang="ko-KR" sz="1200" dirty="0">
                <a:solidFill>
                  <a:srgbClr val="DCDCAA"/>
                </a:solidFill>
                <a:latin typeface="Menlo" charset="0"/>
              </a:rPr>
              <a:t>	start</a:t>
            </a:r>
            <a:r>
              <a:rPr lang="en-US" altLang="ko-KR" sz="1200" dirty="0">
                <a:solidFill>
                  <a:srgbClr val="9CDCFE"/>
                </a:solidFill>
                <a:latin typeface="Menlo" charset="0"/>
              </a:rPr>
              <a:t> :</a:t>
            </a:r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 </a:t>
            </a:r>
            <a:r>
              <a:rPr lang="en-US" altLang="ko-KR" sz="1200" dirty="0">
                <a:solidFill>
                  <a:srgbClr val="569CD6"/>
                </a:solidFill>
                <a:latin typeface="Menlo" charset="0"/>
              </a:rPr>
              <a:t>function</a:t>
            </a:r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 () {</a:t>
            </a:r>
          </a:p>
          <a:p>
            <a:r>
              <a:rPr lang="en-US" altLang="ko-KR" sz="1200" dirty="0">
                <a:solidFill>
                  <a:srgbClr val="4EC9B0"/>
                </a:solidFill>
                <a:latin typeface="Menlo" charset="0"/>
              </a:rPr>
              <a:t>		</a:t>
            </a:r>
            <a:r>
              <a:rPr lang="en-US" altLang="ko-KR" sz="1200" dirty="0" err="1">
                <a:solidFill>
                  <a:srgbClr val="4EC9B0"/>
                </a:solidFill>
                <a:latin typeface="Menlo" charset="0"/>
              </a:rPr>
              <a:t>console</a:t>
            </a:r>
            <a:r>
              <a:rPr lang="en-US" altLang="ko-KR" sz="1200" dirty="0" err="1">
                <a:solidFill>
                  <a:srgbClr val="D4D4D4"/>
                </a:solidFill>
                <a:latin typeface="Menlo" charset="0"/>
              </a:rPr>
              <a:t>.</a:t>
            </a:r>
            <a:r>
              <a:rPr lang="en-US" altLang="ko-KR" sz="1200" dirty="0" err="1">
                <a:solidFill>
                  <a:srgbClr val="DCDCAA"/>
                </a:solidFill>
                <a:latin typeface="Menlo" charset="0"/>
              </a:rPr>
              <a:t>log</a:t>
            </a:r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(</a:t>
            </a:r>
            <a:r>
              <a:rPr lang="en-US" altLang="ko-KR" sz="1200" dirty="0">
                <a:solidFill>
                  <a:srgbClr val="CE9178"/>
                </a:solidFill>
                <a:latin typeface="Menlo" charset="0"/>
              </a:rPr>
              <a:t>"engine is starting"</a:t>
            </a:r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);</a:t>
            </a:r>
          </a:p>
          <a:p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	},</a:t>
            </a:r>
          </a:p>
          <a:p>
            <a:r>
              <a:rPr lang="en-US" altLang="ko-KR" sz="1200" dirty="0">
                <a:solidFill>
                  <a:srgbClr val="DCDCAA"/>
                </a:solidFill>
                <a:latin typeface="Menlo" charset="0"/>
              </a:rPr>
              <a:t>	stop</a:t>
            </a:r>
            <a:r>
              <a:rPr lang="en-US" altLang="ko-KR" sz="1200" dirty="0">
                <a:solidFill>
                  <a:srgbClr val="9CDCFE"/>
                </a:solidFill>
                <a:latin typeface="Menlo" charset="0"/>
              </a:rPr>
              <a:t> :</a:t>
            </a:r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 </a:t>
            </a:r>
            <a:r>
              <a:rPr lang="en-US" altLang="ko-KR" sz="1200" dirty="0">
                <a:solidFill>
                  <a:srgbClr val="569CD6"/>
                </a:solidFill>
                <a:latin typeface="Menlo" charset="0"/>
              </a:rPr>
              <a:t>function</a:t>
            </a:r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 () {</a:t>
            </a:r>
          </a:p>
          <a:p>
            <a:r>
              <a:rPr lang="en-US" altLang="ko-KR" sz="1200" dirty="0">
                <a:solidFill>
                  <a:srgbClr val="4EC9B0"/>
                </a:solidFill>
                <a:latin typeface="Menlo" charset="0"/>
              </a:rPr>
              <a:t>		</a:t>
            </a:r>
            <a:r>
              <a:rPr lang="en-US" altLang="ko-KR" sz="1200" dirty="0" err="1">
                <a:solidFill>
                  <a:srgbClr val="4EC9B0"/>
                </a:solidFill>
                <a:latin typeface="Menlo" charset="0"/>
              </a:rPr>
              <a:t>console</a:t>
            </a:r>
            <a:r>
              <a:rPr lang="en-US" altLang="ko-KR" sz="1200" dirty="0" err="1">
                <a:solidFill>
                  <a:srgbClr val="D4D4D4"/>
                </a:solidFill>
                <a:latin typeface="Menlo" charset="0"/>
              </a:rPr>
              <a:t>.</a:t>
            </a:r>
            <a:r>
              <a:rPr lang="en-US" altLang="ko-KR" sz="1200" dirty="0" err="1">
                <a:solidFill>
                  <a:srgbClr val="DCDCAA"/>
                </a:solidFill>
                <a:latin typeface="Menlo" charset="0"/>
              </a:rPr>
              <a:t>log</a:t>
            </a:r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(</a:t>
            </a:r>
            <a:r>
              <a:rPr lang="en-US" altLang="ko-KR" sz="1200" dirty="0">
                <a:solidFill>
                  <a:srgbClr val="CE9178"/>
                </a:solidFill>
                <a:latin typeface="Menlo" charset="0"/>
              </a:rPr>
              <a:t>"engine is </a:t>
            </a:r>
            <a:r>
              <a:rPr lang="en-US" altLang="ko-KR" sz="1200" dirty="0" err="1">
                <a:solidFill>
                  <a:srgbClr val="CE9178"/>
                </a:solidFill>
                <a:latin typeface="Menlo" charset="0"/>
              </a:rPr>
              <a:t>stoped</a:t>
            </a:r>
            <a:r>
              <a:rPr lang="en-US" altLang="ko-KR" sz="1200" dirty="0">
                <a:solidFill>
                  <a:srgbClr val="CE9178"/>
                </a:solidFill>
                <a:latin typeface="Menlo" charset="0"/>
              </a:rPr>
              <a:t>"</a:t>
            </a:r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);</a:t>
            </a:r>
          </a:p>
          <a:p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	}</a:t>
            </a:r>
          </a:p>
          <a:p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}</a:t>
            </a:r>
            <a:br>
              <a:rPr lang="en-US" altLang="ko-KR" sz="1200" dirty="0">
                <a:solidFill>
                  <a:srgbClr val="D4D4D4"/>
                </a:solidFill>
                <a:latin typeface="Menlo" charset="0"/>
              </a:rPr>
            </a:br>
            <a:endParaRPr lang="en-US" altLang="ko-KR" sz="1200" b="0" dirty="0">
              <a:solidFill>
                <a:srgbClr val="D4D4D4"/>
              </a:solidFill>
              <a:effectLst/>
              <a:latin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39117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2">
            <a:extLst>
              <a:ext uri="{FF2B5EF4-FFF2-40B4-BE49-F238E27FC236}">
                <a16:creationId xmlns:a16="http://schemas.microsoft.com/office/drawing/2014/main" id="{93EC8786-EBAD-4452-B1FA-CBD6ADE8C95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72720" y="380472"/>
            <a:ext cx="2580640" cy="457517"/>
          </a:xfrm>
        </p:spPr>
        <p:txBody>
          <a:bodyPr/>
          <a:lstStyle/>
          <a:p>
            <a:r>
              <a:rPr lang="en-US" altLang="ko-KR" b="1" dirty="0" err="1">
                <a:latin typeface="NanumGothicOTF" charset="-127"/>
                <a:ea typeface="NanumGothicOTF" charset="-127"/>
                <a:cs typeface="NanumGothicOTF" charset="-127"/>
              </a:rPr>
              <a:t>Node.Js</a:t>
            </a:r>
            <a:r>
              <a:rPr lang="en-US" altLang="ko-KR" b="1" dirty="0">
                <a:latin typeface="NanumGothicOTF" charset="-127"/>
                <a:ea typeface="NanumGothicOTF" charset="-127"/>
                <a:cs typeface="NanumGothicOTF" charset="-127"/>
              </a:rPr>
              <a:t> </a:t>
            </a:r>
            <a:r>
              <a:rPr lang="ko-KR" altLang="en-US" b="1" dirty="0">
                <a:latin typeface="NanumGothicOTF" charset="-127"/>
                <a:ea typeface="NanumGothicOTF" charset="-127"/>
                <a:cs typeface="NanumGothicOTF" charset="-127"/>
              </a:rPr>
              <a:t>문법</a:t>
            </a:r>
          </a:p>
        </p:txBody>
      </p:sp>
      <p:sp>
        <p:nvSpPr>
          <p:cNvPr id="8" name="텍스트 개체 틀 3">
            <a:extLst>
              <a:ext uri="{FF2B5EF4-FFF2-40B4-BE49-F238E27FC236}">
                <a16:creationId xmlns:a16="http://schemas.microsoft.com/office/drawing/2014/main" id="{2CA2FE37-E9EF-4415-8A7C-070D34FD0B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2720" y="840476"/>
            <a:ext cx="2580640" cy="340890"/>
          </a:xfrm>
        </p:spPr>
        <p:txBody>
          <a:bodyPr>
            <a:normAutofit/>
          </a:bodyPr>
          <a:lstStyle/>
          <a:p>
            <a:pPr algn="l"/>
            <a:r>
              <a:rPr lang="ko-KR" altLang="en-US" sz="1600" dirty="0"/>
              <a:t>배열 </a:t>
            </a:r>
            <a:r>
              <a:rPr lang="en-US" altLang="ko-KR" sz="1600" dirty="0">
                <a:latin typeface="NanumGothicOTF" charset="-127"/>
                <a:ea typeface="NanumGothicOTF" charset="-127"/>
                <a:cs typeface="NanumGothicOTF" charset="-127"/>
              </a:rPr>
              <a:t>(Array)</a:t>
            </a:r>
            <a:endParaRPr lang="ko-KR" altLang="en-US" sz="1600" dirty="0">
              <a:latin typeface="NanumGothicOTF" charset="-127"/>
              <a:ea typeface="NanumGothicOTF" charset="-127"/>
              <a:cs typeface="NanumGothicOTF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463039" y="1336287"/>
            <a:ext cx="1016021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An array is a special variable, which can hold more than one value at a time.</a:t>
            </a:r>
          </a:p>
          <a:p>
            <a:r>
              <a:rPr lang="en-US" altLang="ko-KR" dirty="0"/>
              <a:t>If you have a list of items (a list of car names, for example), storing the cars in single variables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1514572" y="2867414"/>
            <a:ext cx="9162855" cy="31108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Code</a:t>
            </a:r>
            <a:endParaRPr kumimoji="1"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1514571" y="3178500"/>
            <a:ext cx="9162856" cy="207223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 err="1">
                <a:solidFill>
                  <a:srgbClr val="569CD6"/>
                </a:solidFill>
                <a:latin typeface="Menlo" charset="0"/>
              </a:rPr>
              <a:t>var</a:t>
            </a:r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 </a:t>
            </a:r>
            <a:r>
              <a:rPr lang="en-US" altLang="ko-KR" sz="1200" dirty="0">
                <a:solidFill>
                  <a:srgbClr val="9CDCFE"/>
                </a:solidFill>
                <a:latin typeface="Menlo" charset="0"/>
              </a:rPr>
              <a:t>car1</a:t>
            </a:r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 = </a:t>
            </a:r>
            <a:r>
              <a:rPr lang="en-US" altLang="ko-KR" sz="1200" dirty="0">
                <a:solidFill>
                  <a:srgbClr val="CE9178"/>
                </a:solidFill>
                <a:latin typeface="Menlo" charset="0"/>
              </a:rPr>
              <a:t>"Saab"</a:t>
            </a:r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;</a:t>
            </a:r>
          </a:p>
          <a:p>
            <a:r>
              <a:rPr lang="en-US" altLang="ko-KR" sz="1200" dirty="0" err="1">
                <a:solidFill>
                  <a:srgbClr val="569CD6"/>
                </a:solidFill>
                <a:latin typeface="Menlo" charset="0"/>
              </a:rPr>
              <a:t>var</a:t>
            </a:r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 </a:t>
            </a:r>
            <a:r>
              <a:rPr lang="en-US" altLang="ko-KR" sz="1200" dirty="0">
                <a:solidFill>
                  <a:srgbClr val="9CDCFE"/>
                </a:solidFill>
                <a:latin typeface="Menlo" charset="0"/>
              </a:rPr>
              <a:t>car2</a:t>
            </a:r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 = </a:t>
            </a:r>
            <a:r>
              <a:rPr lang="en-US" altLang="ko-KR" sz="1200" dirty="0">
                <a:solidFill>
                  <a:srgbClr val="CE9178"/>
                </a:solidFill>
                <a:latin typeface="Menlo" charset="0"/>
              </a:rPr>
              <a:t>"Volvo"</a:t>
            </a:r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;</a:t>
            </a:r>
          </a:p>
          <a:p>
            <a:r>
              <a:rPr lang="en-US" altLang="ko-KR" sz="1200" dirty="0" err="1">
                <a:solidFill>
                  <a:srgbClr val="569CD6"/>
                </a:solidFill>
                <a:latin typeface="Menlo" charset="0"/>
              </a:rPr>
              <a:t>var</a:t>
            </a:r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 </a:t>
            </a:r>
            <a:r>
              <a:rPr lang="en-US" altLang="ko-KR" sz="1200" dirty="0">
                <a:solidFill>
                  <a:srgbClr val="9CDCFE"/>
                </a:solidFill>
                <a:latin typeface="Menlo" charset="0"/>
              </a:rPr>
              <a:t>car3</a:t>
            </a:r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 = </a:t>
            </a:r>
            <a:r>
              <a:rPr lang="en-US" altLang="ko-KR" sz="1200" dirty="0">
                <a:solidFill>
                  <a:srgbClr val="CE9178"/>
                </a:solidFill>
                <a:latin typeface="Menlo" charset="0"/>
              </a:rPr>
              <a:t>"BMW"</a:t>
            </a:r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;</a:t>
            </a:r>
          </a:p>
          <a:p>
            <a:endParaRPr lang="en-US" altLang="ko-KR" sz="1200" dirty="0">
              <a:solidFill>
                <a:srgbClr val="D4D4D4"/>
              </a:solidFill>
              <a:latin typeface="Menlo" charset="0"/>
            </a:endParaRPr>
          </a:p>
          <a:p>
            <a:r>
              <a:rPr lang="en-US" altLang="ko-KR" sz="1200" dirty="0" err="1">
                <a:solidFill>
                  <a:srgbClr val="569CD6"/>
                </a:solidFill>
                <a:latin typeface="Menlo" charset="0"/>
              </a:rPr>
              <a:t>var</a:t>
            </a:r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 </a:t>
            </a:r>
            <a:r>
              <a:rPr lang="en-US" altLang="ko-KR" sz="1200" dirty="0">
                <a:solidFill>
                  <a:srgbClr val="9CDCFE"/>
                </a:solidFill>
                <a:latin typeface="Menlo" charset="0"/>
              </a:rPr>
              <a:t>cars</a:t>
            </a:r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 = [</a:t>
            </a:r>
            <a:r>
              <a:rPr lang="en-US" altLang="ko-KR" sz="1200" dirty="0">
                <a:solidFill>
                  <a:srgbClr val="CE9178"/>
                </a:solidFill>
                <a:latin typeface="Menlo" charset="0"/>
              </a:rPr>
              <a:t>"Saab"</a:t>
            </a:r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, </a:t>
            </a:r>
            <a:r>
              <a:rPr lang="en-US" altLang="ko-KR" sz="1200" dirty="0">
                <a:solidFill>
                  <a:srgbClr val="CE9178"/>
                </a:solidFill>
                <a:latin typeface="Menlo" charset="0"/>
              </a:rPr>
              <a:t>"Volvo"</a:t>
            </a:r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, </a:t>
            </a:r>
            <a:r>
              <a:rPr lang="en-US" altLang="ko-KR" sz="1200" dirty="0">
                <a:solidFill>
                  <a:srgbClr val="CE9178"/>
                </a:solidFill>
                <a:latin typeface="Menlo" charset="0"/>
              </a:rPr>
              <a:t>"BMW"</a:t>
            </a:r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];</a:t>
            </a:r>
          </a:p>
          <a:p>
            <a:endParaRPr lang="en-US" altLang="ko-KR" sz="1200" dirty="0">
              <a:solidFill>
                <a:srgbClr val="D4D4D4"/>
              </a:solidFill>
              <a:latin typeface="Menlo" charset="0"/>
            </a:endParaRPr>
          </a:p>
          <a:p>
            <a:r>
              <a:rPr lang="en-US" altLang="ko-KR" sz="1200" dirty="0" err="1">
                <a:solidFill>
                  <a:srgbClr val="4EC9B0"/>
                </a:solidFill>
                <a:latin typeface="Menlo" charset="0"/>
              </a:rPr>
              <a:t>console</a:t>
            </a:r>
            <a:r>
              <a:rPr lang="en-US" altLang="ko-KR" sz="1200" dirty="0" err="1">
                <a:solidFill>
                  <a:srgbClr val="D4D4D4"/>
                </a:solidFill>
                <a:latin typeface="Menlo" charset="0"/>
              </a:rPr>
              <a:t>.</a:t>
            </a:r>
            <a:r>
              <a:rPr lang="en-US" altLang="ko-KR" sz="1200" dirty="0" err="1">
                <a:solidFill>
                  <a:srgbClr val="DCDCAA"/>
                </a:solidFill>
                <a:latin typeface="Menlo" charset="0"/>
              </a:rPr>
              <a:t>log</a:t>
            </a:r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(</a:t>
            </a:r>
            <a:r>
              <a:rPr lang="en-US" altLang="ko-KR" sz="1200" dirty="0">
                <a:solidFill>
                  <a:srgbClr val="9CDCFE"/>
                </a:solidFill>
                <a:latin typeface="Menlo" charset="0"/>
              </a:rPr>
              <a:t>cars</a:t>
            </a:r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);</a:t>
            </a:r>
          </a:p>
          <a:p>
            <a:r>
              <a:rPr lang="en-US" altLang="ko-KR" sz="1200" dirty="0" err="1">
                <a:solidFill>
                  <a:srgbClr val="4EC9B0"/>
                </a:solidFill>
                <a:latin typeface="Menlo" charset="0"/>
              </a:rPr>
              <a:t>console</a:t>
            </a:r>
            <a:r>
              <a:rPr lang="en-US" altLang="ko-KR" sz="1200" dirty="0" err="1">
                <a:solidFill>
                  <a:srgbClr val="D4D4D4"/>
                </a:solidFill>
                <a:latin typeface="Menlo" charset="0"/>
              </a:rPr>
              <a:t>.</a:t>
            </a:r>
            <a:r>
              <a:rPr lang="en-US" altLang="ko-KR" sz="1200" dirty="0" err="1">
                <a:solidFill>
                  <a:srgbClr val="DCDCAA"/>
                </a:solidFill>
                <a:latin typeface="Menlo" charset="0"/>
              </a:rPr>
              <a:t>log</a:t>
            </a:r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(</a:t>
            </a:r>
            <a:r>
              <a:rPr lang="en-US" altLang="ko-KR" sz="1200" dirty="0">
                <a:solidFill>
                  <a:srgbClr val="9CDCFE"/>
                </a:solidFill>
                <a:latin typeface="Menlo" charset="0"/>
              </a:rPr>
              <a:t>car</a:t>
            </a:r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[</a:t>
            </a:r>
            <a:r>
              <a:rPr lang="en-US" altLang="ko-KR" sz="1200" dirty="0">
                <a:solidFill>
                  <a:srgbClr val="B5CEA8"/>
                </a:solidFill>
                <a:latin typeface="Menlo" charset="0"/>
              </a:rPr>
              <a:t>0</a:t>
            </a:r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]);</a:t>
            </a:r>
          </a:p>
          <a:p>
            <a:r>
              <a:rPr lang="en-US" altLang="ko-KR" sz="1200" dirty="0" err="1">
                <a:solidFill>
                  <a:srgbClr val="4EC9B0"/>
                </a:solidFill>
                <a:latin typeface="Menlo" charset="0"/>
              </a:rPr>
              <a:t>console</a:t>
            </a:r>
            <a:r>
              <a:rPr lang="en-US" altLang="ko-KR" sz="1200" dirty="0" err="1">
                <a:solidFill>
                  <a:srgbClr val="D4D4D4"/>
                </a:solidFill>
                <a:latin typeface="Menlo" charset="0"/>
              </a:rPr>
              <a:t>.</a:t>
            </a:r>
            <a:r>
              <a:rPr lang="en-US" altLang="ko-KR" sz="1200" dirty="0" err="1">
                <a:solidFill>
                  <a:srgbClr val="DCDCAA"/>
                </a:solidFill>
                <a:latin typeface="Menlo" charset="0"/>
              </a:rPr>
              <a:t>log</a:t>
            </a:r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(</a:t>
            </a:r>
            <a:r>
              <a:rPr lang="en-US" altLang="ko-KR" sz="1200" dirty="0">
                <a:solidFill>
                  <a:srgbClr val="9CDCFE"/>
                </a:solidFill>
                <a:latin typeface="Menlo" charset="0"/>
              </a:rPr>
              <a:t>car</a:t>
            </a:r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[</a:t>
            </a:r>
            <a:r>
              <a:rPr lang="en-US" altLang="ko-KR" sz="1200" dirty="0">
                <a:solidFill>
                  <a:srgbClr val="B5CEA8"/>
                </a:solidFill>
                <a:latin typeface="Menlo" charset="0"/>
              </a:rPr>
              <a:t>1</a:t>
            </a:r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]);</a:t>
            </a:r>
          </a:p>
          <a:p>
            <a:r>
              <a:rPr lang="en-US" altLang="ko-KR" sz="1200" dirty="0" err="1">
                <a:solidFill>
                  <a:srgbClr val="4EC9B0"/>
                </a:solidFill>
                <a:latin typeface="Menlo" charset="0"/>
              </a:rPr>
              <a:t>console</a:t>
            </a:r>
            <a:r>
              <a:rPr lang="en-US" altLang="ko-KR" sz="1200" dirty="0" err="1">
                <a:solidFill>
                  <a:srgbClr val="D4D4D4"/>
                </a:solidFill>
                <a:latin typeface="Menlo" charset="0"/>
              </a:rPr>
              <a:t>.</a:t>
            </a:r>
            <a:r>
              <a:rPr lang="en-US" altLang="ko-KR" sz="1200" dirty="0" err="1">
                <a:solidFill>
                  <a:srgbClr val="DCDCAA"/>
                </a:solidFill>
                <a:latin typeface="Menlo" charset="0"/>
              </a:rPr>
              <a:t>log</a:t>
            </a:r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(</a:t>
            </a:r>
            <a:r>
              <a:rPr lang="en-US" altLang="ko-KR" sz="1200" dirty="0">
                <a:solidFill>
                  <a:srgbClr val="9CDCFE"/>
                </a:solidFill>
                <a:latin typeface="Menlo" charset="0"/>
              </a:rPr>
              <a:t>car</a:t>
            </a:r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[</a:t>
            </a:r>
            <a:r>
              <a:rPr lang="en-US" altLang="ko-KR" sz="1200" dirty="0">
                <a:solidFill>
                  <a:srgbClr val="B5CEA8"/>
                </a:solidFill>
                <a:latin typeface="Menlo" charset="0"/>
              </a:rPr>
              <a:t>2</a:t>
            </a:r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]);</a:t>
            </a:r>
          </a:p>
        </p:txBody>
      </p:sp>
    </p:spTree>
    <p:extLst>
      <p:ext uri="{BB962C8B-B14F-4D97-AF65-F5344CB8AC3E}">
        <p14:creationId xmlns:p14="http://schemas.microsoft.com/office/powerpoint/2010/main" val="16343275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2">
            <a:extLst>
              <a:ext uri="{FF2B5EF4-FFF2-40B4-BE49-F238E27FC236}">
                <a16:creationId xmlns:a16="http://schemas.microsoft.com/office/drawing/2014/main" id="{93EC8786-EBAD-4452-B1FA-CBD6ADE8C95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72720" y="380472"/>
            <a:ext cx="2580640" cy="457517"/>
          </a:xfrm>
        </p:spPr>
        <p:txBody>
          <a:bodyPr/>
          <a:lstStyle/>
          <a:p>
            <a:r>
              <a:rPr lang="en-US" altLang="ko-KR" b="1" dirty="0" err="1">
                <a:latin typeface="NanumGothicOTF" charset="-127"/>
                <a:ea typeface="NanumGothicOTF" charset="-127"/>
                <a:cs typeface="NanumGothicOTF" charset="-127"/>
              </a:rPr>
              <a:t>Node.Js</a:t>
            </a:r>
            <a:r>
              <a:rPr lang="en-US" altLang="ko-KR" b="1" dirty="0">
                <a:latin typeface="NanumGothicOTF" charset="-127"/>
                <a:ea typeface="NanumGothicOTF" charset="-127"/>
                <a:cs typeface="NanumGothicOTF" charset="-127"/>
              </a:rPr>
              <a:t> </a:t>
            </a:r>
            <a:r>
              <a:rPr lang="ko-KR" altLang="en-US" b="1" dirty="0">
                <a:latin typeface="NanumGothicOTF" charset="-127"/>
                <a:ea typeface="NanumGothicOTF" charset="-127"/>
                <a:cs typeface="NanumGothicOTF" charset="-127"/>
              </a:rPr>
              <a:t>문법</a:t>
            </a:r>
          </a:p>
        </p:txBody>
      </p:sp>
      <p:sp>
        <p:nvSpPr>
          <p:cNvPr id="8" name="텍스트 개체 틀 3">
            <a:extLst>
              <a:ext uri="{FF2B5EF4-FFF2-40B4-BE49-F238E27FC236}">
                <a16:creationId xmlns:a16="http://schemas.microsoft.com/office/drawing/2014/main" id="{2CA2FE37-E9EF-4415-8A7C-070D34FD0B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2720" y="840476"/>
            <a:ext cx="2580640" cy="340890"/>
          </a:xfrm>
        </p:spPr>
        <p:txBody>
          <a:bodyPr>
            <a:normAutofit/>
          </a:bodyPr>
          <a:lstStyle/>
          <a:p>
            <a:pPr algn="l"/>
            <a:r>
              <a:rPr lang="ko-KR" altLang="en-US" sz="1600" dirty="0"/>
              <a:t>배열 </a:t>
            </a:r>
            <a:r>
              <a:rPr lang="en-US" altLang="ko-KR" sz="1600" dirty="0">
                <a:latin typeface="NanumGothicOTF" charset="-127"/>
                <a:ea typeface="NanumGothicOTF" charset="-127"/>
                <a:cs typeface="NanumGothicOTF" charset="-127"/>
              </a:rPr>
              <a:t>(Array)</a:t>
            </a:r>
            <a:endParaRPr lang="ko-KR" altLang="en-US" sz="1600" dirty="0">
              <a:latin typeface="NanumGothicOTF" charset="-127"/>
              <a:ea typeface="NanumGothicOTF" charset="-127"/>
              <a:cs typeface="NanumGothicOTF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463039" y="1336287"/>
            <a:ext cx="1016021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JavaScript variables can be objects. Arrays are special kinds of objects.</a:t>
            </a:r>
          </a:p>
          <a:p>
            <a:r>
              <a:rPr lang="en-US" altLang="ko-KR" dirty="0"/>
              <a:t>Because of this, you can have variables of different types in the same Array.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1514573" y="2169830"/>
            <a:ext cx="9162855" cy="31108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Code</a:t>
            </a:r>
            <a:endParaRPr kumimoji="1"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1514572" y="2480916"/>
            <a:ext cx="9162856" cy="410842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mr-IN" altLang="ko-KR" sz="900" dirty="0" err="1">
                <a:solidFill>
                  <a:srgbClr val="CC7833"/>
                </a:solidFill>
              </a:rPr>
              <a:t>var</a:t>
            </a:r>
            <a:r>
              <a:rPr lang="mr-IN" altLang="ko-KR" sz="900" dirty="0">
                <a:solidFill>
                  <a:srgbClr val="CC7833"/>
                </a:solidFill>
              </a:rPr>
              <a:t> </a:t>
            </a:r>
            <a:r>
              <a:rPr lang="mr-IN" altLang="ko-KR" sz="900" i="1" dirty="0" err="1">
                <a:solidFill>
                  <a:srgbClr val="D0D0FF"/>
                </a:solidFill>
              </a:rPr>
              <a:t>cars</a:t>
            </a:r>
            <a:r>
              <a:rPr lang="mr-IN" altLang="ko-KR" sz="900" i="1" dirty="0">
                <a:solidFill>
                  <a:srgbClr val="D0D0FF"/>
                </a:solidFill>
              </a:rPr>
              <a:t> </a:t>
            </a:r>
            <a:r>
              <a:rPr lang="mr-IN" altLang="ko-KR" sz="900" dirty="0">
                <a:solidFill>
                  <a:srgbClr val="CC7833"/>
                </a:solidFill>
              </a:rPr>
              <a:t>= </a:t>
            </a:r>
            <a:r>
              <a:rPr lang="mr-IN" altLang="ko-KR" sz="900" dirty="0"/>
              <a:t>[];</a:t>
            </a:r>
            <a:br>
              <a:rPr lang="mr-IN" altLang="ko-KR" sz="900" dirty="0"/>
            </a:br>
            <a:r>
              <a:rPr lang="mr-IN" altLang="ko-KR" sz="900" dirty="0" err="1">
                <a:solidFill>
                  <a:srgbClr val="CC7833"/>
                </a:solidFill>
              </a:rPr>
              <a:t>var</a:t>
            </a:r>
            <a:r>
              <a:rPr lang="mr-IN" altLang="ko-KR" sz="900" dirty="0">
                <a:solidFill>
                  <a:srgbClr val="CC7833"/>
                </a:solidFill>
              </a:rPr>
              <a:t> </a:t>
            </a:r>
            <a:r>
              <a:rPr lang="mr-IN" altLang="ko-KR" sz="900" i="1" dirty="0">
                <a:solidFill>
                  <a:srgbClr val="D0D0FF"/>
                </a:solidFill>
              </a:rPr>
              <a:t>car01 </a:t>
            </a:r>
            <a:r>
              <a:rPr lang="mr-IN" altLang="ko-KR" sz="900" dirty="0">
                <a:solidFill>
                  <a:srgbClr val="CC7833"/>
                </a:solidFill>
              </a:rPr>
              <a:t>= </a:t>
            </a:r>
            <a:r>
              <a:rPr lang="mr-IN" altLang="ko-KR" sz="900" dirty="0"/>
              <a:t>{</a:t>
            </a:r>
            <a:br>
              <a:rPr lang="mr-IN" altLang="ko-KR" sz="900" dirty="0"/>
            </a:br>
            <a:r>
              <a:rPr lang="mr-IN" altLang="ko-KR" sz="900" dirty="0"/>
              <a:t>    </a:t>
            </a:r>
            <a:r>
              <a:rPr lang="mr-IN" altLang="ko-KR" sz="900" dirty="0" err="1">
                <a:solidFill>
                  <a:srgbClr val="D0D0FF"/>
                </a:solidFill>
              </a:rPr>
              <a:t>name</a:t>
            </a:r>
            <a:r>
              <a:rPr lang="mr-IN" altLang="ko-KR" sz="900" dirty="0">
                <a:solidFill>
                  <a:srgbClr val="D0D0FF"/>
                </a:solidFill>
              </a:rPr>
              <a:t> </a:t>
            </a:r>
            <a:r>
              <a:rPr lang="mr-IN" altLang="ko-KR" sz="900" dirty="0">
                <a:solidFill>
                  <a:srgbClr val="CC7833"/>
                </a:solidFill>
              </a:rPr>
              <a:t>: </a:t>
            </a:r>
            <a:r>
              <a:rPr lang="mr-IN" altLang="ko-KR" sz="900" dirty="0">
                <a:solidFill>
                  <a:srgbClr val="A5C261"/>
                </a:solidFill>
              </a:rPr>
              <a:t>"</a:t>
            </a:r>
            <a:r>
              <a:rPr lang="mr-IN" altLang="ko-KR" sz="900" dirty="0" err="1">
                <a:solidFill>
                  <a:srgbClr val="A5C261"/>
                </a:solidFill>
              </a:rPr>
              <a:t>sonata</a:t>
            </a:r>
            <a:r>
              <a:rPr lang="mr-IN" altLang="ko-KR" sz="900" dirty="0">
                <a:solidFill>
                  <a:srgbClr val="A5C261"/>
                </a:solidFill>
              </a:rPr>
              <a:t>"</a:t>
            </a:r>
            <a:r>
              <a:rPr lang="mr-IN" altLang="ko-KR" sz="900" dirty="0"/>
              <a:t>,</a:t>
            </a:r>
            <a:br>
              <a:rPr lang="mr-IN" altLang="ko-KR" sz="900" dirty="0"/>
            </a:br>
            <a:r>
              <a:rPr lang="mr-IN" altLang="ko-KR" sz="900" dirty="0"/>
              <a:t>    </a:t>
            </a:r>
            <a:r>
              <a:rPr lang="mr-IN" altLang="ko-KR" sz="900" dirty="0" err="1">
                <a:solidFill>
                  <a:srgbClr val="D0D0FF"/>
                </a:solidFill>
              </a:rPr>
              <a:t>ph</a:t>
            </a:r>
            <a:r>
              <a:rPr lang="mr-IN" altLang="ko-KR" sz="900" dirty="0">
                <a:solidFill>
                  <a:srgbClr val="D0D0FF"/>
                </a:solidFill>
              </a:rPr>
              <a:t> </a:t>
            </a:r>
            <a:r>
              <a:rPr lang="mr-IN" altLang="ko-KR" sz="900" dirty="0">
                <a:solidFill>
                  <a:srgbClr val="CC7833"/>
                </a:solidFill>
              </a:rPr>
              <a:t>: </a:t>
            </a:r>
            <a:r>
              <a:rPr lang="mr-IN" altLang="ko-KR" sz="900" dirty="0">
                <a:solidFill>
                  <a:srgbClr val="A5C261"/>
                </a:solidFill>
              </a:rPr>
              <a:t>"500ph"</a:t>
            </a:r>
            <a:r>
              <a:rPr lang="mr-IN" altLang="ko-KR" sz="900" dirty="0"/>
              <a:t>,</a:t>
            </a:r>
            <a:br>
              <a:rPr lang="mr-IN" altLang="ko-KR" sz="900" dirty="0"/>
            </a:br>
            <a:r>
              <a:rPr lang="mr-IN" altLang="ko-KR" sz="900" dirty="0"/>
              <a:t>    </a:t>
            </a:r>
            <a:r>
              <a:rPr lang="mr-IN" altLang="ko-KR" sz="900" dirty="0" err="1">
                <a:solidFill>
                  <a:srgbClr val="FFC66D"/>
                </a:solidFill>
              </a:rPr>
              <a:t>start</a:t>
            </a:r>
            <a:r>
              <a:rPr lang="mr-IN" altLang="ko-KR" sz="900" dirty="0">
                <a:solidFill>
                  <a:srgbClr val="FFC66D"/>
                </a:solidFill>
              </a:rPr>
              <a:t> </a:t>
            </a:r>
            <a:r>
              <a:rPr lang="mr-IN" altLang="ko-KR" sz="900" dirty="0">
                <a:solidFill>
                  <a:srgbClr val="CC7833"/>
                </a:solidFill>
              </a:rPr>
              <a:t>: </a:t>
            </a:r>
            <a:r>
              <a:rPr lang="mr-IN" altLang="ko-KR" sz="900" dirty="0" err="1">
                <a:solidFill>
                  <a:srgbClr val="CC7833"/>
                </a:solidFill>
              </a:rPr>
              <a:t>function</a:t>
            </a:r>
            <a:r>
              <a:rPr lang="mr-IN" altLang="ko-KR" sz="900" dirty="0">
                <a:solidFill>
                  <a:srgbClr val="CC7833"/>
                </a:solidFill>
              </a:rPr>
              <a:t> </a:t>
            </a:r>
            <a:r>
              <a:rPr lang="mr-IN" altLang="ko-KR" sz="900" dirty="0"/>
              <a:t>() {</a:t>
            </a:r>
            <a:br>
              <a:rPr lang="mr-IN" altLang="ko-KR" sz="900" dirty="0"/>
            </a:br>
            <a:r>
              <a:rPr lang="mr-IN" altLang="ko-KR" sz="900" dirty="0"/>
              <a:t>        </a:t>
            </a:r>
            <a:r>
              <a:rPr lang="mr-IN" altLang="ko-KR" sz="900" i="1" dirty="0" err="1">
                <a:solidFill>
                  <a:srgbClr val="D0D0FF"/>
                </a:solidFill>
              </a:rPr>
              <a:t>console</a:t>
            </a:r>
            <a:r>
              <a:rPr lang="mr-IN" altLang="ko-KR" sz="900" dirty="0" err="1"/>
              <a:t>.</a:t>
            </a:r>
            <a:r>
              <a:rPr lang="mr-IN" altLang="ko-KR" sz="900" dirty="0" err="1">
                <a:solidFill>
                  <a:srgbClr val="FFC66D"/>
                </a:solidFill>
              </a:rPr>
              <a:t>log</a:t>
            </a:r>
            <a:r>
              <a:rPr lang="mr-IN" altLang="ko-KR" sz="900" dirty="0"/>
              <a:t>(</a:t>
            </a:r>
            <a:r>
              <a:rPr lang="mr-IN" altLang="ko-KR" sz="900" dirty="0">
                <a:solidFill>
                  <a:srgbClr val="A5C261"/>
                </a:solidFill>
              </a:rPr>
              <a:t>"</a:t>
            </a:r>
            <a:r>
              <a:rPr lang="mr-IN" altLang="ko-KR" sz="900" dirty="0" err="1">
                <a:solidFill>
                  <a:srgbClr val="A5C261"/>
                </a:solidFill>
              </a:rPr>
              <a:t>engine</a:t>
            </a:r>
            <a:r>
              <a:rPr lang="mr-IN" altLang="ko-KR" sz="900" dirty="0">
                <a:solidFill>
                  <a:srgbClr val="A5C261"/>
                </a:solidFill>
              </a:rPr>
              <a:t> </a:t>
            </a:r>
            <a:r>
              <a:rPr lang="mr-IN" altLang="ko-KR" sz="900" dirty="0" err="1">
                <a:solidFill>
                  <a:srgbClr val="A5C261"/>
                </a:solidFill>
              </a:rPr>
              <a:t>is</a:t>
            </a:r>
            <a:r>
              <a:rPr lang="mr-IN" altLang="ko-KR" sz="900" dirty="0">
                <a:solidFill>
                  <a:srgbClr val="A5C261"/>
                </a:solidFill>
              </a:rPr>
              <a:t> </a:t>
            </a:r>
            <a:r>
              <a:rPr lang="mr-IN" altLang="ko-KR" sz="900" dirty="0" err="1">
                <a:solidFill>
                  <a:srgbClr val="A5C261"/>
                </a:solidFill>
              </a:rPr>
              <a:t>starting</a:t>
            </a:r>
            <a:r>
              <a:rPr lang="mr-IN" altLang="ko-KR" sz="900" dirty="0">
                <a:solidFill>
                  <a:srgbClr val="A5C261"/>
                </a:solidFill>
              </a:rPr>
              <a:t>"</a:t>
            </a:r>
            <a:r>
              <a:rPr lang="mr-IN" altLang="ko-KR" sz="900" dirty="0"/>
              <a:t>);</a:t>
            </a:r>
            <a:br>
              <a:rPr lang="mr-IN" altLang="ko-KR" sz="900" dirty="0"/>
            </a:br>
            <a:r>
              <a:rPr lang="mr-IN" altLang="ko-KR" sz="900" dirty="0"/>
              <a:t>    },</a:t>
            </a:r>
            <a:br>
              <a:rPr lang="mr-IN" altLang="ko-KR" sz="900" dirty="0"/>
            </a:br>
            <a:r>
              <a:rPr lang="mr-IN" altLang="ko-KR" sz="900" dirty="0"/>
              <a:t>    </a:t>
            </a:r>
            <a:r>
              <a:rPr lang="mr-IN" altLang="ko-KR" sz="900" dirty="0" err="1">
                <a:solidFill>
                  <a:srgbClr val="FFC66D"/>
                </a:solidFill>
              </a:rPr>
              <a:t>stop</a:t>
            </a:r>
            <a:r>
              <a:rPr lang="mr-IN" altLang="ko-KR" sz="900" dirty="0">
                <a:solidFill>
                  <a:srgbClr val="FFC66D"/>
                </a:solidFill>
              </a:rPr>
              <a:t> </a:t>
            </a:r>
            <a:r>
              <a:rPr lang="mr-IN" altLang="ko-KR" sz="900" dirty="0">
                <a:solidFill>
                  <a:srgbClr val="CC7833"/>
                </a:solidFill>
              </a:rPr>
              <a:t>: </a:t>
            </a:r>
            <a:r>
              <a:rPr lang="mr-IN" altLang="ko-KR" sz="900" dirty="0" err="1">
                <a:solidFill>
                  <a:srgbClr val="CC7833"/>
                </a:solidFill>
              </a:rPr>
              <a:t>function</a:t>
            </a:r>
            <a:r>
              <a:rPr lang="mr-IN" altLang="ko-KR" sz="900" dirty="0">
                <a:solidFill>
                  <a:srgbClr val="CC7833"/>
                </a:solidFill>
              </a:rPr>
              <a:t> </a:t>
            </a:r>
            <a:r>
              <a:rPr lang="mr-IN" altLang="ko-KR" sz="900" dirty="0"/>
              <a:t>() {</a:t>
            </a:r>
            <a:br>
              <a:rPr lang="mr-IN" altLang="ko-KR" sz="900" dirty="0"/>
            </a:br>
            <a:r>
              <a:rPr lang="mr-IN" altLang="ko-KR" sz="900" dirty="0"/>
              <a:t>        </a:t>
            </a:r>
            <a:r>
              <a:rPr lang="mr-IN" altLang="ko-KR" sz="900" i="1" dirty="0" err="1">
                <a:solidFill>
                  <a:srgbClr val="D0D0FF"/>
                </a:solidFill>
              </a:rPr>
              <a:t>console</a:t>
            </a:r>
            <a:r>
              <a:rPr lang="mr-IN" altLang="ko-KR" sz="900" dirty="0" err="1"/>
              <a:t>.</a:t>
            </a:r>
            <a:r>
              <a:rPr lang="mr-IN" altLang="ko-KR" sz="900" dirty="0" err="1">
                <a:solidFill>
                  <a:srgbClr val="FFC66D"/>
                </a:solidFill>
              </a:rPr>
              <a:t>log</a:t>
            </a:r>
            <a:r>
              <a:rPr lang="mr-IN" altLang="ko-KR" sz="900" dirty="0"/>
              <a:t>(</a:t>
            </a:r>
            <a:r>
              <a:rPr lang="mr-IN" altLang="ko-KR" sz="900" dirty="0">
                <a:solidFill>
                  <a:srgbClr val="A5C261"/>
                </a:solidFill>
              </a:rPr>
              <a:t>"</a:t>
            </a:r>
            <a:r>
              <a:rPr lang="mr-IN" altLang="ko-KR" sz="900" dirty="0" err="1">
                <a:solidFill>
                  <a:srgbClr val="A5C261"/>
                </a:solidFill>
              </a:rPr>
              <a:t>engine</a:t>
            </a:r>
            <a:r>
              <a:rPr lang="mr-IN" altLang="ko-KR" sz="900" dirty="0">
                <a:solidFill>
                  <a:srgbClr val="A5C261"/>
                </a:solidFill>
              </a:rPr>
              <a:t> </a:t>
            </a:r>
            <a:r>
              <a:rPr lang="mr-IN" altLang="ko-KR" sz="900" dirty="0" err="1">
                <a:solidFill>
                  <a:srgbClr val="A5C261"/>
                </a:solidFill>
              </a:rPr>
              <a:t>is</a:t>
            </a:r>
            <a:r>
              <a:rPr lang="mr-IN" altLang="ko-KR" sz="900" dirty="0">
                <a:solidFill>
                  <a:srgbClr val="A5C261"/>
                </a:solidFill>
              </a:rPr>
              <a:t> </a:t>
            </a:r>
            <a:r>
              <a:rPr lang="mr-IN" altLang="ko-KR" sz="900" dirty="0" err="1">
                <a:solidFill>
                  <a:srgbClr val="A5C261"/>
                </a:solidFill>
              </a:rPr>
              <a:t>stoped</a:t>
            </a:r>
            <a:r>
              <a:rPr lang="mr-IN" altLang="ko-KR" sz="900" dirty="0">
                <a:solidFill>
                  <a:srgbClr val="A5C261"/>
                </a:solidFill>
              </a:rPr>
              <a:t>"</a:t>
            </a:r>
            <a:r>
              <a:rPr lang="mr-IN" altLang="ko-KR" sz="900" dirty="0"/>
              <a:t>);</a:t>
            </a:r>
            <a:br>
              <a:rPr lang="mr-IN" altLang="ko-KR" sz="900" dirty="0"/>
            </a:br>
            <a:r>
              <a:rPr lang="mr-IN" altLang="ko-KR" sz="900" dirty="0"/>
              <a:t>    }</a:t>
            </a:r>
            <a:br>
              <a:rPr lang="mr-IN" altLang="ko-KR" sz="900" dirty="0"/>
            </a:br>
            <a:r>
              <a:rPr lang="mr-IN" altLang="ko-KR" sz="900" dirty="0"/>
              <a:t>}</a:t>
            </a:r>
            <a:br>
              <a:rPr lang="mr-IN" altLang="ko-KR" sz="900" dirty="0"/>
            </a:br>
            <a:br>
              <a:rPr lang="mr-IN" altLang="ko-KR" sz="900" dirty="0"/>
            </a:br>
            <a:r>
              <a:rPr lang="mr-IN" altLang="ko-KR" sz="900" dirty="0" err="1">
                <a:solidFill>
                  <a:srgbClr val="CC7833"/>
                </a:solidFill>
              </a:rPr>
              <a:t>var</a:t>
            </a:r>
            <a:r>
              <a:rPr lang="mr-IN" altLang="ko-KR" sz="900" dirty="0">
                <a:solidFill>
                  <a:srgbClr val="CC7833"/>
                </a:solidFill>
              </a:rPr>
              <a:t> </a:t>
            </a:r>
            <a:r>
              <a:rPr lang="mr-IN" altLang="ko-KR" sz="900" i="1" dirty="0">
                <a:solidFill>
                  <a:srgbClr val="D0D0FF"/>
                </a:solidFill>
              </a:rPr>
              <a:t>car02 </a:t>
            </a:r>
            <a:r>
              <a:rPr lang="mr-IN" altLang="ko-KR" sz="900" dirty="0">
                <a:solidFill>
                  <a:srgbClr val="CC7833"/>
                </a:solidFill>
              </a:rPr>
              <a:t>= </a:t>
            </a:r>
            <a:r>
              <a:rPr lang="mr-IN" altLang="ko-KR" sz="900" dirty="0"/>
              <a:t>{</a:t>
            </a:r>
            <a:br>
              <a:rPr lang="mr-IN" altLang="ko-KR" sz="900" dirty="0"/>
            </a:br>
            <a:r>
              <a:rPr lang="mr-IN" altLang="ko-KR" sz="900" dirty="0"/>
              <a:t>    </a:t>
            </a:r>
            <a:r>
              <a:rPr lang="mr-IN" altLang="ko-KR" sz="900" dirty="0" err="1">
                <a:solidFill>
                  <a:srgbClr val="D0D0FF"/>
                </a:solidFill>
              </a:rPr>
              <a:t>name</a:t>
            </a:r>
            <a:r>
              <a:rPr lang="mr-IN" altLang="ko-KR" sz="900" dirty="0">
                <a:solidFill>
                  <a:srgbClr val="D0D0FF"/>
                </a:solidFill>
              </a:rPr>
              <a:t> </a:t>
            </a:r>
            <a:r>
              <a:rPr lang="mr-IN" altLang="ko-KR" sz="900" dirty="0">
                <a:solidFill>
                  <a:srgbClr val="CC7833"/>
                </a:solidFill>
              </a:rPr>
              <a:t>: </a:t>
            </a:r>
            <a:r>
              <a:rPr lang="mr-IN" altLang="ko-KR" sz="900" dirty="0">
                <a:solidFill>
                  <a:srgbClr val="A5C261"/>
                </a:solidFill>
              </a:rPr>
              <a:t>"BMW"</a:t>
            </a:r>
            <a:r>
              <a:rPr lang="mr-IN" altLang="ko-KR" sz="900" dirty="0"/>
              <a:t>,</a:t>
            </a:r>
            <a:br>
              <a:rPr lang="mr-IN" altLang="ko-KR" sz="900" dirty="0"/>
            </a:br>
            <a:r>
              <a:rPr lang="mr-IN" altLang="ko-KR" sz="900" dirty="0"/>
              <a:t>    </a:t>
            </a:r>
            <a:r>
              <a:rPr lang="mr-IN" altLang="ko-KR" sz="900" dirty="0" err="1">
                <a:solidFill>
                  <a:srgbClr val="D0D0FF"/>
                </a:solidFill>
              </a:rPr>
              <a:t>ph</a:t>
            </a:r>
            <a:r>
              <a:rPr lang="mr-IN" altLang="ko-KR" sz="900" dirty="0">
                <a:solidFill>
                  <a:srgbClr val="D0D0FF"/>
                </a:solidFill>
              </a:rPr>
              <a:t> </a:t>
            </a:r>
            <a:r>
              <a:rPr lang="mr-IN" altLang="ko-KR" sz="900" dirty="0">
                <a:solidFill>
                  <a:srgbClr val="CC7833"/>
                </a:solidFill>
              </a:rPr>
              <a:t>: </a:t>
            </a:r>
            <a:r>
              <a:rPr lang="mr-IN" altLang="ko-KR" sz="900" dirty="0">
                <a:solidFill>
                  <a:srgbClr val="A5C261"/>
                </a:solidFill>
              </a:rPr>
              <a:t>"600ph"</a:t>
            </a:r>
            <a:r>
              <a:rPr lang="mr-IN" altLang="ko-KR" sz="900" dirty="0"/>
              <a:t>,</a:t>
            </a:r>
            <a:br>
              <a:rPr lang="mr-IN" altLang="ko-KR" sz="900" dirty="0"/>
            </a:br>
            <a:r>
              <a:rPr lang="mr-IN" altLang="ko-KR" sz="900" dirty="0"/>
              <a:t>    </a:t>
            </a:r>
            <a:r>
              <a:rPr lang="mr-IN" altLang="ko-KR" sz="900" dirty="0" err="1">
                <a:solidFill>
                  <a:srgbClr val="FFC66D"/>
                </a:solidFill>
              </a:rPr>
              <a:t>start</a:t>
            </a:r>
            <a:r>
              <a:rPr lang="mr-IN" altLang="ko-KR" sz="900" dirty="0">
                <a:solidFill>
                  <a:srgbClr val="FFC66D"/>
                </a:solidFill>
              </a:rPr>
              <a:t> </a:t>
            </a:r>
            <a:r>
              <a:rPr lang="mr-IN" altLang="ko-KR" sz="900" dirty="0">
                <a:solidFill>
                  <a:srgbClr val="CC7833"/>
                </a:solidFill>
              </a:rPr>
              <a:t>: </a:t>
            </a:r>
            <a:r>
              <a:rPr lang="mr-IN" altLang="ko-KR" sz="900" dirty="0" err="1">
                <a:solidFill>
                  <a:srgbClr val="CC7833"/>
                </a:solidFill>
              </a:rPr>
              <a:t>function</a:t>
            </a:r>
            <a:r>
              <a:rPr lang="mr-IN" altLang="ko-KR" sz="900" dirty="0">
                <a:solidFill>
                  <a:srgbClr val="CC7833"/>
                </a:solidFill>
              </a:rPr>
              <a:t> </a:t>
            </a:r>
            <a:r>
              <a:rPr lang="mr-IN" altLang="ko-KR" sz="900" dirty="0"/>
              <a:t>() {</a:t>
            </a:r>
            <a:br>
              <a:rPr lang="mr-IN" altLang="ko-KR" sz="900" dirty="0"/>
            </a:br>
            <a:r>
              <a:rPr lang="mr-IN" altLang="ko-KR" sz="900" dirty="0"/>
              <a:t>        </a:t>
            </a:r>
            <a:r>
              <a:rPr lang="mr-IN" altLang="ko-KR" sz="900" i="1" dirty="0" err="1">
                <a:solidFill>
                  <a:srgbClr val="D0D0FF"/>
                </a:solidFill>
              </a:rPr>
              <a:t>console</a:t>
            </a:r>
            <a:r>
              <a:rPr lang="mr-IN" altLang="ko-KR" sz="900" dirty="0" err="1"/>
              <a:t>.</a:t>
            </a:r>
            <a:r>
              <a:rPr lang="mr-IN" altLang="ko-KR" sz="900" dirty="0" err="1">
                <a:solidFill>
                  <a:srgbClr val="FFC66D"/>
                </a:solidFill>
              </a:rPr>
              <a:t>log</a:t>
            </a:r>
            <a:r>
              <a:rPr lang="mr-IN" altLang="ko-KR" sz="900" dirty="0"/>
              <a:t>(</a:t>
            </a:r>
            <a:r>
              <a:rPr lang="mr-IN" altLang="ko-KR" sz="900" dirty="0">
                <a:solidFill>
                  <a:srgbClr val="A5C261"/>
                </a:solidFill>
              </a:rPr>
              <a:t>"</a:t>
            </a:r>
            <a:r>
              <a:rPr lang="mr-IN" altLang="ko-KR" sz="900" dirty="0" err="1">
                <a:solidFill>
                  <a:srgbClr val="A5C261"/>
                </a:solidFill>
              </a:rPr>
              <a:t>engine</a:t>
            </a:r>
            <a:r>
              <a:rPr lang="mr-IN" altLang="ko-KR" sz="900" dirty="0">
                <a:solidFill>
                  <a:srgbClr val="A5C261"/>
                </a:solidFill>
              </a:rPr>
              <a:t> </a:t>
            </a:r>
            <a:r>
              <a:rPr lang="mr-IN" altLang="ko-KR" sz="900" dirty="0" err="1">
                <a:solidFill>
                  <a:srgbClr val="A5C261"/>
                </a:solidFill>
              </a:rPr>
              <a:t>is</a:t>
            </a:r>
            <a:r>
              <a:rPr lang="mr-IN" altLang="ko-KR" sz="900" dirty="0">
                <a:solidFill>
                  <a:srgbClr val="A5C261"/>
                </a:solidFill>
              </a:rPr>
              <a:t> </a:t>
            </a:r>
            <a:r>
              <a:rPr lang="mr-IN" altLang="ko-KR" sz="900" dirty="0" err="1">
                <a:solidFill>
                  <a:srgbClr val="A5C261"/>
                </a:solidFill>
              </a:rPr>
              <a:t>starting</a:t>
            </a:r>
            <a:r>
              <a:rPr lang="mr-IN" altLang="ko-KR" sz="900" dirty="0">
                <a:solidFill>
                  <a:srgbClr val="A5C261"/>
                </a:solidFill>
              </a:rPr>
              <a:t>"</a:t>
            </a:r>
            <a:r>
              <a:rPr lang="mr-IN" altLang="ko-KR" sz="900" dirty="0"/>
              <a:t>);</a:t>
            </a:r>
            <a:br>
              <a:rPr lang="mr-IN" altLang="ko-KR" sz="900" dirty="0"/>
            </a:br>
            <a:r>
              <a:rPr lang="mr-IN" altLang="ko-KR" sz="900" dirty="0"/>
              <a:t>    },</a:t>
            </a:r>
            <a:br>
              <a:rPr lang="mr-IN" altLang="ko-KR" sz="900" dirty="0"/>
            </a:br>
            <a:r>
              <a:rPr lang="mr-IN" altLang="ko-KR" sz="900" dirty="0"/>
              <a:t>    </a:t>
            </a:r>
            <a:r>
              <a:rPr lang="mr-IN" altLang="ko-KR" sz="900" dirty="0" err="1">
                <a:solidFill>
                  <a:srgbClr val="FFC66D"/>
                </a:solidFill>
              </a:rPr>
              <a:t>stop</a:t>
            </a:r>
            <a:r>
              <a:rPr lang="mr-IN" altLang="ko-KR" sz="900" dirty="0">
                <a:solidFill>
                  <a:srgbClr val="FFC66D"/>
                </a:solidFill>
              </a:rPr>
              <a:t> </a:t>
            </a:r>
            <a:r>
              <a:rPr lang="mr-IN" altLang="ko-KR" sz="900" dirty="0">
                <a:solidFill>
                  <a:srgbClr val="CC7833"/>
                </a:solidFill>
              </a:rPr>
              <a:t>: </a:t>
            </a:r>
            <a:r>
              <a:rPr lang="mr-IN" altLang="ko-KR" sz="900" dirty="0" err="1">
                <a:solidFill>
                  <a:srgbClr val="CC7833"/>
                </a:solidFill>
              </a:rPr>
              <a:t>function</a:t>
            </a:r>
            <a:r>
              <a:rPr lang="mr-IN" altLang="ko-KR" sz="900" dirty="0">
                <a:solidFill>
                  <a:srgbClr val="CC7833"/>
                </a:solidFill>
              </a:rPr>
              <a:t> </a:t>
            </a:r>
            <a:r>
              <a:rPr lang="mr-IN" altLang="ko-KR" sz="900" dirty="0"/>
              <a:t>() {</a:t>
            </a:r>
            <a:br>
              <a:rPr lang="mr-IN" altLang="ko-KR" sz="900" dirty="0"/>
            </a:br>
            <a:r>
              <a:rPr lang="mr-IN" altLang="ko-KR" sz="900" dirty="0"/>
              <a:t>        </a:t>
            </a:r>
            <a:r>
              <a:rPr lang="mr-IN" altLang="ko-KR" sz="900" i="1" dirty="0" err="1">
                <a:solidFill>
                  <a:srgbClr val="D0D0FF"/>
                </a:solidFill>
              </a:rPr>
              <a:t>console</a:t>
            </a:r>
            <a:r>
              <a:rPr lang="mr-IN" altLang="ko-KR" sz="900" dirty="0" err="1"/>
              <a:t>.</a:t>
            </a:r>
            <a:r>
              <a:rPr lang="mr-IN" altLang="ko-KR" sz="900" dirty="0" err="1">
                <a:solidFill>
                  <a:srgbClr val="FFC66D"/>
                </a:solidFill>
              </a:rPr>
              <a:t>log</a:t>
            </a:r>
            <a:r>
              <a:rPr lang="mr-IN" altLang="ko-KR" sz="900" dirty="0"/>
              <a:t>(</a:t>
            </a:r>
            <a:r>
              <a:rPr lang="mr-IN" altLang="ko-KR" sz="900" dirty="0">
                <a:solidFill>
                  <a:srgbClr val="A5C261"/>
                </a:solidFill>
              </a:rPr>
              <a:t>"</a:t>
            </a:r>
            <a:r>
              <a:rPr lang="mr-IN" altLang="ko-KR" sz="900" dirty="0" err="1">
                <a:solidFill>
                  <a:srgbClr val="A5C261"/>
                </a:solidFill>
              </a:rPr>
              <a:t>engine</a:t>
            </a:r>
            <a:r>
              <a:rPr lang="mr-IN" altLang="ko-KR" sz="900" dirty="0">
                <a:solidFill>
                  <a:srgbClr val="A5C261"/>
                </a:solidFill>
              </a:rPr>
              <a:t> </a:t>
            </a:r>
            <a:r>
              <a:rPr lang="mr-IN" altLang="ko-KR" sz="900" dirty="0" err="1">
                <a:solidFill>
                  <a:srgbClr val="A5C261"/>
                </a:solidFill>
              </a:rPr>
              <a:t>is</a:t>
            </a:r>
            <a:r>
              <a:rPr lang="mr-IN" altLang="ko-KR" sz="900" dirty="0">
                <a:solidFill>
                  <a:srgbClr val="A5C261"/>
                </a:solidFill>
              </a:rPr>
              <a:t> </a:t>
            </a:r>
            <a:r>
              <a:rPr lang="mr-IN" altLang="ko-KR" sz="900" dirty="0" err="1">
                <a:solidFill>
                  <a:srgbClr val="A5C261"/>
                </a:solidFill>
              </a:rPr>
              <a:t>stoped</a:t>
            </a:r>
            <a:r>
              <a:rPr lang="mr-IN" altLang="ko-KR" sz="900" dirty="0">
                <a:solidFill>
                  <a:srgbClr val="A5C261"/>
                </a:solidFill>
              </a:rPr>
              <a:t>"</a:t>
            </a:r>
            <a:r>
              <a:rPr lang="mr-IN" altLang="ko-KR" sz="900" dirty="0"/>
              <a:t>);</a:t>
            </a:r>
            <a:br>
              <a:rPr lang="mr-IN" altLang="ko-KR" sz="900" dirty="0"/>
            </a:br>
            <a:r>
              <a:rPr lang="mr-IN" altLang="ko-KR" sz="900" dirty="0"/>
              <a:t>    }</a:t>
            </a:r>
            <a:br>
              <a:rPr lang="mr-IN" altLang="ko-KR" sz="900" dirty="0"/>
            </a:br>
            <a:r>
              <a:rPr lang="mr-IN" altLang="ko-KR" sz="900" dirty="0"/>
              <a:t>}</a:t>
            </a:r>
            <a:br>
              <a:rPr lang="mr-IN" altLang="ko-KR" sz="900" dirty="0"/>
            </a:br>
            <a:br>
              <a:rPr lang="mr-IN" altLang="ko-KR" sz="900" dirty="0"/>
            </a:br>
            <a:r>
              <a:rPr lang="mr-IN" altLang="ko-KR" sz="900" i="1" dirty="0" err="1">
                <a:solidFill>
                  <a:srgbClr val="D0D0FF"/>
                </a:solidFill>
              </a:rPr>
              <a:t>cars</a:t>
            </a:r>
            <a:r>
              <a:rPr lang="mr-IN" altLang="ko-KR" sz="900" dirty="0"/>
              <a:t>[</a:t>
            </a:r>
            <a:r>
              <a:rPr lang="mr-IN" altLang="ko-KR" sz="900" dirty="0">
                <a:solidFill>
                  <a:srgbClr val="A5C261"/>
                </a:solidFill>
              </a:rPr>
              <a:t>0</a:t>
            </a:r>
            <a:r>
              <a:rPr lang="mr-IN" altLang="ko-KR" sz="900" dirty="0"/>
              <a:t>] </a:t>
            </a:r>
            <a:r>
              <a:rPr lang="mr-IN" altLang="ko-KR" sz="900" dirty="0">
                <a:solidFill>
                  <a:srgbClr val="CC7833"/>
                </a:solidFill>
              </a:rPr>
              <a:t>= </a:t>
            </a:r>
            <a:r>
              <a:rPr lang="mr-IN" altLang="ko-KR" sz="900" i="1" dirty="0">
                <a:solidFill>
                  <a:srgbClr val="D0D0FF"/>
                </a:solidFill>
              </a:rPr>
              <a:t>car01</a:t>
            </a:r>
            <a:r>
              <a:rPr lang="mr-IN" altLang="ko-KR" sz="900" dirty="0"/>
              <a:t>;</a:t>
            </a:r>
            <a:br>
              <a:rPr lang="mr-IN" altLang="ko-KR" sz="900" dirty="0"/>
            </a:br>
            <a:r>
              <a:rPr lang="mr-IN" altLang="ko-KR" sz="900" i="1" dirty="0" err="1">
                <a:solidFill>
                  <a:srgbClr val="D0D0FF"/>
                </a:solidFill>
              </a:rPr>
              <a:t>cars</a:t>
            </a:r>
            <a:r>
              <a:rPr lang="mr-IN" altLang="ko-KR" sz="900" dirty="0"/>
              <a:t>[</a:t>
            </a:r>
            <a:r>
              <a:rPr lang="mr-IN" altLang="ko-KR" sz="900" dirty="0">
                <a:solidFill>
                  <a:srgbClr val="A5C261"/>
                </a:solidFill>
              </a:rPr>
              <a:t>1</a:t>
            </a:r>
            <a:r>
              <a:rPr lang="mr-IN" altLang="ko-KR" sz="900" dirty="0"/>
              <a:t>] </a:t>
            </a:r>
            <a:r>
              <a:rPr lang="mr-IN" altLang="ko-KR" sz="900" dirty="0">
                <a:solidFill>
                  <a:srgbClr val="CC7833"/>
                </a:solidFill>
              </a:rPr>
              <a:t>= </a:t>
            </a:r>
            <a:r>
              <a:rPr lang="mr-IN" altLang="ko-KR" sz="900" i="1" dirty="0">
                <a:solidFill>
                  <a:srgbClr val="D0D0FF"/>
                </a:solidFill>
              </a:rPr>
              <a:t>car02</a:t>
            </a:r>
            <a:r>
              <a:rPr lang="mr-IN" altLang="ko-KR" sz="900" dirty="0"/>
              <a:t>;</a:t>
            </a:r>
            <a:br>
              <a:rPr lang="mr-IN" altLang="ko-KR" sz="900" dirty="0"/>
            </a:br>
            <a:br>
              <a:rPr lang="mr-IN" altLang="ko-KR" sz="900" dirty="0"/>
            </a:br>
            <a:r>
              <a:rPr lang="mr-IN" altLang="ko-KR" sz="900" i="1" dirty="0" err="1">
                <a:solidFill>
                  <a:srgbClr val="D0D0FF"/>
                </a:solidFill>
              </a:rPr>
              <a:t>console</a:t>
            </a:r>
            <a:r>
              <a:rPr lang="mr-IN" altLang="ko-KR" sz="900" dirty="0" err="1"/>
              <a:t>.</a:t>
            </a:r>
            <a:r>
              <a:rPr lang="mr-IN" altLang="ko-KR" sz="900" dirty="0" err="1">
                <a:solidFill>
                  <a:srgbClr val="FFC66D"/>
                </a:solidFill>
              </a:rPr>
              <a:t>log</a:t>
            </a:r>
            <a:r>
              <a:rPr lang="mr-IN" altLang="ko-KR" sz="900" dirty="0"/>
              <a:t>(</a:t>
            </a:r>
            <a:r>
              <a:rPr lang="mr-IN" altLang="ko-KR" sz="900" i="1" dirty="0" err="1">
                <a:solidFill>
                  <a:srgbClr val="D0D0FF"/>
                </a:solidFill>
              </a:rPr>
              <a:t>cars</a:t>
            </a:r>
            <a:r>
              <a:rPr lang="mr-IN" altLang="ko-KR" sz="900" dirty="0"/>
              <a:t>[</a:t>
            </a:r>
            <a:r>
              <a:rPr lang="mr-IN" altLang="ko-KR" sz="900" dirty="0">
                <a:solidFill>
                  <a:srgbClr val="A5C261"/>
                </a:solidFill>
              </a:rPr>
              <a:t>1</a:t>
            </a:r>
            <a:r>
              <a:rPr lang="mr-IN" altLang="ko-KR" sz="900" dirty="0"/>
              <a:t>].</a:t>
            </a:r>
            <a:r>
              <a:rPr lang="mr-IN" altLang="ko-KR" sz="900" dirty="0" err="1">
                <a:solidFill>
                  <a:srgbClr val="D0D0FF"/>
                </a:solidFill>
              </a:rPr>
              <a:t>name</a:t>
            </a:r>
            <a:r>
              <a:rPr lang="mr-IN" altLang="ko-KR" sz="900" dirty="0"/>
              <a:t>);</a:t>
            </a:r>
            <a:br>
              <a:rPr lang="mr-IN" altLang="ko-KR" sz="900" dirty="0"/>
            </a:br>
            <a:endParaRPr lang="en-US" altLang="ko-KR" sz="900" dirty="0">
              <a:solidFill>
                <a:srgbClr val="D4D4D4"/>
              </a:solidFill>
              <a:latin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75062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2">
            <a:extLst>
              <a:ext uri="{FF2B5EF4-FFF2-40B4-BE49-F238E27FC236}">
                <a16:creationId xmlns:a16="http://schemas.microsoft.com/office/drawing/2014/main" id="{93EC8786-EBAD-4452-B1FA-CBD6ADE8C95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72720" y="380472"/>
            <a:ext cx="2580640" cy="457517"/>
          </a:xfrm>
        </p:spPr>
        <p:txBody>
          <a:bodyPr/>
          <a:lstStyle/>
          <a:p>
            <a:r>
              <a:rPr lang="en-US" altLang="ko-KR" b="1" dirty="0" err="1">
                <a:latin typeface="NanumGothicOTF" charset="-127"/>
                <a:ea typeface="NanumGothicOTF" charset="-127"/>
                <a:cs typeface="NanumGothicOTF" charset="-127"/>
              </a:rPr>
              <a:t>Node.Js</a:t>
            </a:r>
            <a:r>
              <a:rPr lang="en-US" altLang="ko-KR" b="1" dirty="0">
                <a:latin typeface="NanumGothicOTF" charset="-127"/>
                <a:ea typeface="NanumGothicOTF" charset="-127"/>
                <a:cs typeface="NanumGothicOTF" charset="-127"/>
              </a:rPr>
              <a:t> </a:t>
            </a:r>
            <a:r>
              <a:rPr lang="ko-KR" altLang="en-US" b="1" dirty="0">
                <a:latin typeface="NanumGothicOTF" charset="-127"/>
                <a:ea typeface="NanumGothicOTF" charset="-127"/>
                <a:cs typeface="NanumGothicOTF" charset="-127"/>
              </a:rPr>
              <a:t>문법</a:t>
            </a:r>
          </a:p>
        </p:txBody>
      </p:sp>
      <p:sp>
        <p:nvSpPr>
          <p:cNvPr id="8" name="텍스트 개체 틀 3">
            <a:extLst>
              <a:ext uri="{FF2B5EF4-FFF2-40B4-BE49-F238E27FC236}">
                <a16:creationId xmlns:a16="http://schemas.microsoft.com/office/drawing/2014/main" id="{2CA2FE37-E9EF-4415-8A7C-070D34FD0B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2720" y="840476"/>
            <a:ext cx="2580640" cy="340890"/>
          </a:xfrm>
        </p:spPr>
        <p:txBody>
          <a:bodyPr>
            <a:normAutofit/>
          </a:bodyPr>
          <a:lstStyle/>
          <a:p>
            <a:pPr algn="l"/>
            <a:r>
              <a:rPr lang="ko-KR" altLang="en-US" sz="1600" dirty="0"/>
              <a:t>반복문 </a:t>
            </a:r>
            <a:r>
              <a:rPr lang="en-US" altLang="ko-KR" sz="1600" dirty="0"/>
              <a:t>(for-loop)</a:t>
            </a:r>
            <a:endParaRPr lang="ko-KR" altLang="en-US" sz="1600" dirty="0">
              <a:latin typeface="NanumGothicOTF" charset="-127"/>
              <a:ea typeface="NanumGothicOTF" charset="-127"/>
              <a:cs typeface="NanumGothicOTF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472467" y="1581384"/>
            <a:ext cx="857650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Loops are handy, if you want to run the same code over and over again, each time with a different value.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3888635" y="2970015"/>
            <a:ext cx="4414730" cy="31108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Code</a:t>
            </a:r>
            <a:endParaRPr kumimoji="1"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3888635" y="3281100"/>
            <a:ext cx="4414731" cy="185651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mr-IN" altLang="ko-KR" sz="1200" dirty="0" err="1">
                <a:solidFill>
                  <a:srgbClr val="9CDCFE"/>
                </a:solidFill>
                <a:latin typeface="Menlo" charset="0"/>
              </a:rPr>
              <a:t>text</a:t>
            </a:r>
            <a:r>
              <a:rPr lang="mr-IN" altLang="ko-KR" sz="1200" dirty="0">
                <a:solidFill>
                  <a:srgbClr val="D4D4D4"/>
                </a:solidFill>
                <a:latin typeface="Menlo" charset="0"/>
              </a:rPr>
              <a:t> += </a:t>
            </a:r>
            <a:r>
              <a:rPr lang="mr-IN" altLang="ko-KR" sz="1200" dirty="0" err="1">
                <a:solidFill>
                  <a:srgbClr val="9CDCFE"/>
                </a:solidFill>
                <a:latin typeface="Menlo" charset="0"/>
              </a:rPr>
              <a:t>cars</a:t>
            </a:r>
            <a:r>
              <a:rPr lang="mr-IN" altLang="ko-KR" sz="1200" dirty="0">
                <a:solidFill>
                  <a:srgbClr val="D4D4D4"/>
                </a:solidFill>
                <a:latin typeface="Menlo" charset="0"/>
              </a:rPr>
              <a:t>[</a:t>
            </a:r>
            <a:r>
              <a:rPr lang="mr-IN" altLang="ko-KR" sz="1200" dirty="0">
                <a:solidFill>
                  <a:srgbClr val="B5CEA8"/>
                </a:solidFill>
                <a:latin typeface="Menlo" charset="0"/>
              </a:rPr>
              <a:t>0</a:t>
            </a:r>
            <a:r>
              <a:rPr lang="mr-IN" altLang="ko-KR" sz="1200" dirty="0">
                <a:solidFill>
                  <a:srgbClr val="D4D4D4"/>
                </a:solidFill>
                <a:latin typeface="Menlo" charset="0"/>
              </a:rPr>
              <a:t>] + </a:t>
            </a:r>
            <a:r>
              <a:rPr lang="mr-IN" altLang="ko-KR" sz="1200" dirty="0">
                <a:solidFill>
                  <a:srgbClr val="CE9178"/>
                </a:solidFill>
                <a:latin typeface="Menlo" charset="0"/>
              </a:rPr>
              <a:t>"&lt;</a:t>
            </a:r>
            <a:r>
              <a:rPr lang="mr-IN" altLang="ko-KR" sz="1200" dirty="0" err="1">
                <a:solidFill>
                  <a:srgbClr val="CE9178"/>
                </a:solidFill>
                <a:latin typeface="Menlo" charset="0"/>
              </a:rPr>
              <a:t>br</a:t>
            </a:r>
            <a:r>
              <a:rPr lang="mr-IN" altLang="ko-KR" sz="1200" dirty="0">
                <a:solidFill>
                  <a:srgbClr val="CE9178"/>
                </a:solidFill>
                <a:latin typeface="Menlo" charset="0"/>
              </a:rPr>
              <a:t>&gt;"</a:t>
            </a:r>
            <a:r>
              <a:rPr lang="mr-IN" altLang="ko-KR" sz="1200" dirty="0">
                <a:solidFill>
                  <a:srgbClr val="D4D4D4"/>
                </a:solidFill>
                <a:latin typeface="Menlo" charset="0"/>
              </a:rPr>
              <a:t>; </a:t>
            </a:r>
          </a:p>
          <a:p>
            <a:r>
              <a:rPr lang="mr-IN" altLang="ko-KR" sz="1200" dirty="0" err="1">
                <a:solidFill>
                  <a:srgbClr val="9CDCFE"/>
                </a:solidFill>
                <a:latin typeface="Menlo" charset="0"/>
              </a:rPr>
              <a:t>text</a:t>
            </a:r>
            <a:r>
              <a:rPr lang="mr-IN" altLang="ko-KR" sz="1200" dirty="0">
                <a:solidFill>
                  <a:srgbClr val="D4D4D4"/>
                </a:solidFill>
                <a:latin typeface="Menlo" charset="0"/>
              </a:rPr>
              <a:t> += </a:t>
            </a:r>
            <a:r>
              <a:rPr lang="mr-IN" altLang="ko-KR" sz="1200" dirty="0" err="1">
                <a:solidFill>
                  <a:srgbClr val="9CDCFE"/>
                </a:solidFill>
                <a:latin typeface="Menlo" charset="0"/>
              </a:rPr>
              <a:t>cars</a:t>
            </a:r>
            <a:r>
              <a:rPr lang="mr-IN" altLang="ko-KR" sz="1200" dirty="0">
                <a:solidFill>
                  <a:srgbClr val="D4D4D4"/>
                </a:solidFill>
                <a:latin typeface="Menlo" charset="0"/>
              </a:rPr>
              <a:t>[</a:t>
            </a:r>
            <a:r>
              <a:rPr lang="mr-IN" altLang="ko-KR" sz="1200" dirty="0">
                <a:solidFill>
                  <a:srgbClr val="B5CEA8"/>
                </a:solidFill>
                <a:latin typeface="Menlo" charset="0"/>
              </a:rPr>
              <a:t>1</a:t>
            </a:r>
            <a:r>
              <a:rPr lang="mr-IN" altLang="ko-KR" sz="1200" dirty="0">
                <a:solidFill>
                  <a:srgbClr val="D4D4D4"/>
                </a:solidFill>
                <a:latin typeface="Menlo" charset="0"/>
              </a:rPr>
              <a:t>] + </a:t>
            </a:r>
            <a:r>
              <a:rPr lang="mr-IN" altLang="ko-KR" sz="1200" dirty="0">
                <a:solidFill>
                  <a:srgbClr val="CE9178"/>
                </a:solidFill>
                <a:latin typeface="Menlo" charset="0"/>
              </a:rPr>
              <a:t>"&lt;</a:t>
            </a:r>
            <a:r>
              <a:rPr lang="mr-IN" altLang="ko-KR" sz="1200" dirty="0" err="1">
                <a:solidFill>
                  <a:srgbClr val="CE9178"/>
                </a:solidFill>
                <a:latin typeface="Menlo" charset="0"/>
              </a:rPr>
              <a:t>br</a:t>
            </a:r>
            <a:r>
              <a:rPr lang="mr-IN" altLang="ko-KR" sz="1200" dirty="0">
                <a:solidFill>
                  <a:srgbClr val="CE9178"/>
                </a:solidFill>
                <a:latin typeface="Menlo" charset="0"/>
              </a:rPr>
              <a:t>&gt;"</a:t>
            </a:r>
            <a:r>
              <a:rPr lang="mr-IN" altLang="ko-KR" sz="1200" dirty="0">
                <a:solidFill>
                  <a:srgbClr val="D4D4D4"/>
                </a:solidFill>
                <a:latin typeface="Menlo" charset="0"/>
              </a:rPr>
              <a:t>; </a:t>
            </a:r>
          </a:p>
          <a:p>
            <a:r>
              <a:rPr lang="mr-IN" altLang="ko-KR" sz="1200" dirty="0" err="1">
                <a:solidFill>
                  <a:srgbClr val="9CDCFE"/>
                </a:solidFill>
                <a:latin typeface="Menlo" charset="0"/>
              </a:rPr>
              <a:t>text</a:t>
            </a:r>
            <a:r>
              <a:rPr lang="mr-IN" altLang="ko-KR" sz="1200" dirty="0">
                <a:solidFill>
                  <a:srgbClr val="D4D4D4"/>
                </a:solidFill>
                <a:latin typeface="Menlo" charset="0"/>
              </a:rPr>
              <a:t> += </a:t>
            </a:r>
            <a:r>
              <a:rPr lang="mr-IN" altLang="ko-KR" sz="1200" dirty="0" err="1">
                <a:solidFill>
                  <a:srgbClr val="9CDCFE"/>
                </a:solidFill>
                <a:latin typeface="Menlo" charset="0"/>
              </a:rPr>
              <a:t>cars</a:t>
            </a:r>
            <a:r>
              <a:rPr lang="mr-IN" altLang="ko-KR" sz="1200" dirty="0">
                <a:solidFill>
                  <a:srgbClr val="D4D4D4"/>
                </a:solidFill>
                <a:latin typeface="Menlo" charset="0"/>
              </a:rPr>
              <a:t>[</a:t>
            </a:r>
            <a:r>
              <a:rPr lang="mr-IN" altLang="ko-KR" sz="1200" dirty="0">
                <a:solidFill>
                  <a:srgbClr val="B5CEA8"/>
                </a:solidFill>
                <a:latin typeface="Menlo" charset="0"/>
              </a:rPr>
              <a:t>2</a:t>
            </a:r>
            <a:r>
              <a:rPr lang="mr-IN" altLang="ko-KR" sz="1200" dirty="0">
                <a:solidFill>
                  <a:srgbClr val="D4D4D4"/>
                </a:solidFill>
                <a:latin typeface="Menlo" charset="0"/>
              </a:rPr>
              <a:t>] + </a:t>
            </a:r>
            <a:r>
              <a:rPr lang="mr-IN" altLang="ko-KR" sz="1200" dirty="0">
                <a:solidFill>
                  <a:srgbClr val="CE9178"/>
                </a:solidFill>
                <a:latin typeface="Menlo" charset="0"/>
              </a:rPr>
              <a:t>"&lt;</a:t>
            </a:r>
            <a:r>
              <a:rPr lang="mr-IN" altLang="ko-KR" sz="1200" dirty="0" err="1">
                <a:solidFill>
                  <a:srgbClr val="CE9178"/>
                </a:solidFill>
                <a:latin typeface="Menlo" charset="0"/>
              </a:rPr>
              <a:t>br</a:t>
            </a:r>
            <a:r>
              <a:rPr lang="mr-IN" altLang="ko-KR" sz="1200" dirty="0">
                <a:solidFill>
                  <a:srgbClr val="CE9178"/>
                </a:solidFill>
                <a:latin typeface="Menlo" charset="0"/>
              </a:rPr>
              <a:t>&gt;"</a:t>
            </a:r>
            <a:r>
              <a:rPr lang="mr-IN" altLang="ko-KR" sz="1200" dirty="0">
                <a:solidFill>
                  <a:srgbClr val="D4D4D4"/>
                </a:solidFill>
                <a:latin typeface="Menlo" charset="0"/>
              </a:rPr>
              <a:t>; </a:t>
            </a:r>
          </a:p>
          <a:p>
            <a:r>
              <a:rPr lang="mr-IN" altLang="ko-KR" sz="1200" dirty="0" err="1">
                <a:solidFill>
                  <a:srgbClr val="9CDCFE"/>
                </a:solidFill>
                <a:latin typeface="Menlo" charset="0"/>
              </a:rPr>
              <a:t>text</a:t>
            </a:r>
            <a:r>
              <a:rPr lang="mr-IN" altLang="ko-KR" sz="1200" dirty="0">
                <a:solidFill>
                  <a:srgbClr val="D4D4D4"/>
                </a:solidFill>
                <a:latin typeface="Menlo" charset="0"/>
              </a:rPr>
              <a:t> += </a:t>
            </a:r>
            <a:r>
              <a:rPr lang="mr-IN" altLang="ko-KR" sz="1200" dirty="0" err="1">
                <a:solidFill>
                  <a:srgbClr val="9CDCFE"/>
                </a:solidFill>
                <a:latin typeface="Menlo" charset="0"/>
              </a:rPr>
              <a:t>cars</a:t>
            </a:r>
            <a:r>
              <a:rPr lang="mr-IN" altLang="ko-KR" sz="1200" dirty="0">
                <a:solidFill>
                  <a:srgbClr val="D4D4D4"/>
                </a:solidFill>
                <a:latin typeface="Menlo" charset="0"/>
              </a:rPr>
              <a:t>[</a:t>
            </a:r>
            <a:r>
              <a:rPr lang="mr-IN" altLang="ko-KR" sz="1200" dirty="0">
                <a:solidFill>
                  <a:srgbClr val="B5CEA8"/>
                </a:solidFill>
                <a:latin typeface="Menlo" charset="0"/>
              </a:rPr>
              <a:t>3</a:t>
            </a:r>
            <a:r>
              <a:rPr lang="mr-IN" altLang="ko-KR" sz="1200" dirty="0">
                <a:solidFill>
                  <a:srgbClr val="D4D4D4"/>
                </a:solidFill>
                <a:latin typeface="Menlo" charset="0"/>
              </a:rPr>
              <a:t>] + </a:t>
            </a:r>
            <a:r>
              <a:rPr lang="mr-IN" altLang="ko-KR" sz="1200" dirty="0">
                <a:solidFill>
                  <a:srgbClr val="CE9178"/>
                </a:solidFill>
                <a:latin typeface="Menlo" charset="0"/>
              </a:rPr>
              <a:t>"&lt;</a:t>
            </a:r>
            <a:r>
              <a:rPr lang="mr-IN" altLang="ko-KR" sz="1200" dirty="0" err="1">
                <a:solidFill>
                  <a:srgbClr val="CE9178"/>
                </a:solidFill>
                <a:latin typeface="Menlo" charset="0"/>
              </a:rPr>
              <a:t>br</a:t>
            </a:r>
            <a:r>
              <a:rPr lang="mr-IN" altLang="ko-KR" sz="1200" dirty="0">
                <a:solidFill>
                  <a:srgbClr val="CE9178"/>
                </a:solidFill>
                <a:latin typeface="Menlo" charset="0"/>
              </a:rPr>
              <a:t>&gt;"</a:t>
            </a:r>
            <a:r>
              <a:rPr lang="mr-IN" altLang="ko-KR" sz="1200" dirty="0">
                <a:solidFill>
                  <a:srgbClr val="D4D4D4"/>
                </a:solidFill>
                <a:latin typeface="Menlo" charset="0"/>
              </a:rPr>
              <a:t>; </a:t>
            </a:r>
          </a:p>
          <a:p>
            <a:r>
              <a:rPr lang="mr-IN" altLang="ko-KR" sz="1200" dirty="0" err="1">
                <a:solidFill>
                  <a:srgbClr val="9CDCFE"/>
                </a:solidFill>
                <a:latin typeface="Menlo" charset="0"/>
              </a:rPr>
              <a:t>text</a:t>
            </a:r>
            <a:r>
              <a:rPr lang="mr-IN" altLang="ko-KR" sz="1200" dirty="0">
                <a:solidFill>
                  <a:srgbClr val="D4D4D4"/>
                </a:solidFill>
                <a:latin typeface="Menlo" charset="0"/>
              </a:rPr>
              <a:t> += </a:t>
            </a:r>
            <a:r>
              <a:rPr lang="mr-IN" altLang="ko-KR" sz="1200" dirty="0" err="1">
                <a:solidFill>
                  <a:srgbClr val="9CDCFE"/>
                </a:solidFill>
                <a:latin typeface="Menlo" charset="0"/>
              </a:rPr>
              <a:t>cars</a:t>
            </a:r>
            <a:r>
              <a:rPr lang="mr-IN" altLang="ko-KR" sz="1200" dirty="0">
                <a:solidFill>
                  <a:srgbClr val="D4D4D4"/>
                </a:solidFill>
                <a:latin typeface="Menlo" charset="0"/>
              </a:rPr>
              <a:t>[</a:t>
            </a:r>
            <a:r>
              <a:rPr lang="mr-IN" altLang="ko-KR" sz="1200" dirty="0">
                <a:solidFill>
                  <a:srgbClr val="B5CEA8"/>
                </a:solidFill>
                <a:latin typeface="Menlo" charset="0"/>
              </a:rPr>
              <a:t>4</a:t>
            </a:r>
            <a:r>
              <a:rPr lang="mr-IN" altLang="ko-KR" sz="1200" dirty="0">
                <a:solidFill>
                  <a:srgbClr val="D4D4D4"/>
                </a:solidFill>
                <a:latin typeface="Menlo" charset="0"/>
              </a:rPr>
              <a:t>] + </a:t>
            </a:r>
            <a:r>
              <a:rPr lang="mr-IN" altLang="ko-KR" sz="1200" dirty="0">
                <a:solidFill>
                  <a:srgbClr val="CE9178"/>
                </a:solidFill>
                <a:latin typeface="Menlo" charset="0"/>
              </a:rPr>
              <a:t>"&lt;</a:t>
            </a:r>
            <a:r>
              <a:rPr lang="mr-IN" altLang="ko-KR" sz="1200" dirty="0" err="1">
                <a:solidFill>
                  <a:srgbClr val="CE9178"/>
                </a:solidFill>
                <a:latin typeface="Menlo" charset="0"/>
              </a:rPr>
              <a:t>br</a:t>
            </a:r>
            <a:r>
              <a:rPr lang="mr-IN" altLang="ko-KR" sz="1200" dirty="0">
                <a:solidFill>
                  <a:srgbClr val="CE9178"/>
                </a:solidFill>
                <a:latin typeface="Menlo" charset="0"/>
              </a:rPr>
              <a:t>&gt;"</a:t>
            </a:r>
            <a:r>
              <a:rPr lang="mr-IN" altLang="ko-KR" sz="1200" dirty="0">
                <a:solidFill>
                  <a:srgbClr val="D4D4D4"/>
                </a:solidFill>
                <a:latin typeface="Menlo" charset="0"/>
              </a:rPr>
              <a:t>; </a:t>
            </a:r>
          </a:p>
          <a:p>
            <a:r>
              <a:rPr lang="mr-IN" altLang="ko-KR" sz="1200" dirty="0" err="1">
                <a:solidFill>
                  <a:srgbClr val="9CDCFE"/>
                </a:solidFill>
                <a:latin typeface="Menlo" charset="0"/>
              </a:rPr>
              <a:t>text</a:t>
            </a:r>
            <a:r>
              <a:rPr lang="mr-IN" altLang="ko-KR" sz="1200" dirty="0">
                <a:solidFill>
                  <a:srgbClr val="D4D4D4"/>
                </a:solidFill>
                <a:latin typeface="Menlo" charset="0"/>
              </a:rPr>
              <a:t> += </a:t>
            </a:r>
            <a:r>
              <a:rPr lang="mr-IN" altLang="ko-KR" sz="1200" dirty="0" err="1">
                <a:solidFill>
                  <a:srgbClr val="9CDCFE"/>
                </a:solidFill>
                <a:latin typeface="Menlo" charset="0"/>
              </a:rPr>
              <a:t>cars</a:t>
            </a:r>
            <a:r>
              <a:rPr lang="mr-IN" altLang="ko-KR" sz="1200" dirty="0">
                <a:solidFill>
                  <a:srgbClr val="D4D4D4"/>
                </a:solidFill>
                <a:latin typeface="Menlo" charset="0"/>
              </a:rPr>
              <a:t>[</a:t>
            </a:r>
            <a:r>
              <a:rPr lang="mr-IN" altLang="ko-KR" sz="1200" dirty="0">
                <a:solidFill>
                  <a:srgbClr val="B5CEA8"/>
                </a:solidFill>
                <a:latin typeface="Menlo" charset="0"/>
              </a:rPr>
              <a:t>5</a:t>
            </a:r>
            <a:r>
              <a:rPr lang="mr-IN" altLang="ko-KR" sz="1200" dirty="0">
                <a:solidFill>
                  <a:srgbClr val="D4D4D4"/>
                </a:solidFill>
                <a:latin typeface="Menlo" charset="0"/>
              </a:rPr>
              <a:t>] + </a:t>
            </a:r>
            <a:r>
              <a:rPr lang="mr-IN" altLang="ko-KR" sz="1200" dirty="0">
                <a:solidFill>
                  <a:srgbClr val="CE9178"/>
                </a:solidFill>
                <a:latin typeface="Menlo" charset="0"/>
              </a:rPr>
              <a:t>"&lt;</a:t>
            </a:r>
            <a:r>
              <a:rPr lang="mr-IN" altLang="ko-KR" sz="1200" dirty="0" err="1">
                <a:solidFill>
                  <a:srgbClr val="CE9178"/>
                </a:solidFill>
                <a:latin typeface="Menlo" charset="0"/>
              </a:rPr>
              <a:t>br</a:t>
            </a:r>
            <a:r>
              <a:rPr lang="mr-IN" altLang="ko-KR" sz="1200" dirty="0">
                <a:solidFill>
                  <a:srgbClr val="CE9178"/>
                </a:solidFill>
                <a:latin typeface="Menlo" charset="0"/>
              </a:rPr>
              <a:t>&gt;"</a:t>
            </a:r>
            <a:r>
              <a:rPr lang="mr-IN" altLang="ko-KR" sz="1200" dirty="0">
                <a:solidFill>
                  <a:srgbClr val="D4D4D4"/>
                </a:solidFill>
                <a:latin typeface="Menlo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5857688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B6C8A3A-B013-4E4B-B541-0668C10F3A92}"/>
              </a:ext>
            </a:extLst>
          </p:cNvPr>
          <p:cNvSpPr/>
          <p:nvPr/>
        </p:nvSpPr>
        <p:spPr>
          <a:xfrm>
            <a:off x="589837" y="758143"/>
            <a:ext cx="3055854" cy="4128654"/>
          </a:xfrm>
          <a:prstGeom prst="rect">
            <a:avLst/>
          </a:prstGeom>
          <a:solidFill>
            <a:srgbClr val="009051">
              <a:alpha val="26275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D860FD4-6767-C347-9FE0-1CAAF957AB52}"/>
              </a:ext>
            </a:extLst>
          </p:cNvPr>
          <p:cNvSpPr/>
          <p:nvPr/>
        </p:nvSpPr>
        <p:spPr>
          <a:xfrm>
            <a:off x="8178892" y="758143"/>
            <a:ext cx="3462716" cy="4128654"/>
          </a:xfrm>
          <a:prstGeom prst="rect">
            <a:avLst/>
          </a:prstGeom>
          <a:solidFill>
            <a:srgbClr val="009051">
              <a:alpha val="26275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8C5F26E-0D2A-9E41-9A7D-E10ADB2C3330}"/>
              </a:ext>
            </a:extLst>
          </p:cNvPr>
          <p:cNvSpPr/>
          <p:nvPr/>
        </p:nvSpPr>
        <p:spPr>
          <a:xfrm>
            <a:off x="3839654" y="758143"/>
            <a:ext cx="4199771" cy="4128654"/>
          </a:xfrm>
          <a:prstGeom prst="rect">
            <a:avLst/>
          </a:prstGeom>
          <a:solidFill>
            <a:srgbClr val="009051">
              <a:alpha val="26275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8BD3455-B101-8244-BF72-2897F3668E85}"/>
              </a:ext>
            </a:extLst>
          </p:cNvPr>
          <p:cNvSpPr/>
          <p:nvPr/>
        </p:nvSpPr>
        <p:spPr>
          <a:xfrm>
            <a:off x="3971270" y="3729948"/>
            <a:ext cx="3936538" cy="762001"/>
          </a:xfrm>
          <a:prstGeom prst="rect">
            <a:avLst/>
          </a:prstGeom>
          <a:solidFill>
            <a:srgbClr val="00905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sz="1400" dirty="0">
                <a:solidFill>
                  <a:prstClr val="white"/>
                </a:solidFill>
                <a:latin typeface="NanumGothicOTF" charset="-127"/>
                <a:ea typeface="NanumGothicOTF" charset="-127"/>
                <a:cs typeface="NanumGothicOTF" charset="-127"/>
              </a:rPr>
              <a:t>Web Application Server (WAS)</a:t>
            </a:r>
          </a:p>
          <a:p>
            <a:pPr lvl="0" algn="ctr"/>
            <a:r>
              <a:rPr kumimoji="1" lang="en-US" altLang="ko-KR" dirty="0">
                <a:latin typeface="NanumGothicOTF" charset="-127"/>
                <a:ea typeface="NanumGothicOTF" charset="-127"/>
                <a:cs typeface="NanumGothicOTF" charset="-127"/>
              </a:rPr>
              <a:t>NODE JS</a:t>
            </a:r>
            <a:endParaRPr kumimoji="1" lang="en-US" altLang="ko-KR" sz="1400" dirty="0">
              <a:solidFill>
                <a:prstClr val="white"/>
              </a:solidFill>
              <a:latin typeface="NanumGothicOTF" charset="-127"/>
              <a:ea typeface="NanumGothicOTF" charset="-127"/>
              <a:cs typeface="NanumGothicOTF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F017B44-9D3B-AC4B-99AF-81AB82D5228D}"/>
              </a:ext>
            </a:extLst>
          </p:cNvPr>
          <p:cNvSpPr/>
          <p:nvPr/>
        </p:nvSpPr>
        <p:spPr>
          <a:xfrm>
            <a:off x="3979121" y="1845725"/>
            <a:ext cx="3936538" cy="720436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sz="1400" dirty="0">
                <a:solidFill>
                  <a:prstClr val="white"/>
                </a:solidFill>
                <a:latin typeface="NanumGothicOTF" charset="-127"/>
                <a:ea typeface="NanumGothicOTF" charset="-127"/>
                <a:cs typeface="NanumGothicOTF" charset="-127"/>
              </a:rPr>
              <a:t>Web Application Server Framework</a:t>
            </a:r>
          </a:p>
          <a:p>
            <a:pPr lvl="0" algn="ctr"/>
            <a:r>
              <a:rPr kumimoji="1" lang="en-US" altLang="ko-KR" dirty="0" err="1">
                <a:solidFill>
                  <a:prstClr val="white"/>
                </a:solidFill>
                <a:latin typeface="NanumGothicOTF" charset="-127"/>
                <a:ea typeface="NanumGothicOTF" charset="-127"/>
                <a:cs typeface="NanumGothicOTF" charset="-127"/>
              </a:rPr>
              <a:t>ExpressJS</a:t>
            </a:r>
            <a:endParaRPr kumimoji="1" lang="en-US" altLang="ko-KR" sz="1400" dirty="0">
              <a:solidFill>
                <a:prstClr val="white"/>
              </a:solidFill>
              <a:latin typeface="NanumGothicOTF" charset="-127"/>
              <a:ea typeface="NanumGothicOTF" charset="-127"/>
              <a:cs typeface="NanumGothicOTF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3E4D451-E84E-2040-A461-E0F402FCDDC9}"/>
              </a:ext>
            </a:extLst>
          </p:cNvPr>
          <p:cNvSpPr/>
          <p:nvPr/>
        </p:nvSpPr>
        <p:spPr>
          <a:xfrm>
            <a:off x="751012" y="1845725"/>
            <a:ext cx="2646218" cy="26462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>
                <a:latin typeface="NanumGothicOTF" charset="-127"/>
                <a:ea typeface="NanumGothicOTF" charset="-127"/>
                <a:cs typeface="NanumGothicOTF" charset="-127"/>
              </a:rPr>
              <a:t>Database </a:t>
            </a:r>
          </a:p>
          <a:p>
            <a:pPr algn="ctr"/>
            <a:r>
              <a:rPr kumimoji="1" lang="en-US" altLang="ko-KR" sz="1400" dirty="0">
                <a:latin typeface="NanumGothicOTF" charset="-127"/>
                <a:ea typeface="NanumGothicOTF" charset="-127"/>
                <a:cs typeface="NanumGothicOTF" charset="-127"/>
              </a:rPr>
              <a:t>Management System</a:t>
            </a:r>
          </a:p>
          <a:p>
            <a:pPr algn="ctr"/>
            <a:endParaRPr kumimoji="1" lang="en-US" altLang="ko-KR" dirty="0">
              <a:latin typeface="NanumGothicOTF" charset="-127"/>
              <a:ea typeface="NanumGothicOTF" charset="-127"/>
              <a:cs typeface="NanumGothicOTF" charset="-127"/>
            </a:endParaRPr>
          </a:p>
          <a:p>
            <a:pPr algn="ctr"/>
            <a:r>
              <a:rPr kumimoji="1" lang="en-US" altLang="ko-KR" sz="2400" dirty="0">
                <a:latin typeface="NanumGothicOTF" charset="-127"/>
                <a:ea typeface="NanumGothicOTF" charset="-127"/>
                <a:cs typeface="NanumGothicOTF" charset="-127"/>
              </a:rPr>
              <a:t>MYSQL</a:t>
            </a:r>
            <a:endParaRPr kumimoji="1" lang="ko-KR" altLang="en-US" sz="2400" dirty="0">
              <a:latin typeface="NanumGothicOTF" charset="-127"/>
              <a:ea typeface="NanumGothicOTF" charset="-127"/>
              <a:cs typeface="NanumGothicOTF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300539E-B95A-4543-9DD3-86418ACA1E43}"/>
              </a:ext>
            </a:extLst>
          </p:cNvPr>
          <p:cNvSpPr/>
          <p:nvPr/>
        </p:nvSpPr>
        <p:spPr>
          <a:xfrm>
            <a:off x="8287885" y="1845725"/>
            <a:ext cx="3159760" cy="720436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sz="1400" dirty="0">
                <a:solidFill>
                  <a:prstClr val="white"/>
                </a:solidFill>
                <a:latin typeface="NanumGothicOTF" charset="-127"/>
                <a:ea typeface="NanumGothicOTF" charset="-127"/>
                <a:cs typeface="NanumGothicOTF" charset="-127"/>
              </a:rPr>
              <a:t>Responsive Web Framework</a:t>
            </a:r>
          </a:p>
          <a:p>
            <a:pPr lvl="0" algn="ctr"/>
            <a:r>
              <a:rPr kumimoji="1" lang="en-US" altLang="ko-KR" dirty="0" err="1">
                <a:solidFill>
                  <a:prstClr val="white"/>
                </a:solidFill>
                <a:latin typeface="NanumGothicOTF" charset="-127"/>
                <a:ea typeface="NanumGothicOTF" charset="-127"/>
                <a:cs typeface="NanumGothicOTF" charset="-127"/>
              </a:rPr>
              <a:t>Bootrstrap</a:t>
            </a:r>
            <a:endParaRPr kumimoji="1" lang="en-US" altLang="ko-KR" sz="1400" dirty="0">
              <a:solidFill>
                <a:prstClr val="white"/>
              </a:solidFill>
              <a:latin typeface="NanumGothicOTF" charset="-127"/>
              <a:ea typeface="NanumGothicOTF" charset="-127"/>
              <a:cs typeface="NanumGothicOTF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139C1C7-E2A6-4C46-A2C9-BDE478206BE3}"/>
              </a:ext>
            </a:extLst>
          </p:cNvPr>
          <p:cNvSpPr/>
          <p:nvPr/>
        </p:nvSpPr>
        <p:spPr>
          <a:xfrm>
            <a:off x="8287885" y="2767051"/>
            <a:ext cx="3159760" cy="720436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sz="1400" dirty="0">
                <a:solidFill>
                  <a:prstClr val="white"/>
                </a:solidFill>
                <a:latin typeface="NanumGothicOTF" charset="-127"/>
                <a:ea typeface="NanumGothicOTF" charset="-127"/>
                <a:cs typeface="NanumGothicOTF" charset="-127"/>
              </a:rPr>
              <a:t>DOM element control library</a:t>
            </a:r>
          </a:p>
          <a:p>
            <a:pPr lvl="0" algn="ctr"/>
            <a:r>
              <a:rPr kumimoji="1" lang="en-US" altLang="ko-KR" dirty="0" err="1">
                <a:solidFill>
                  <a:prstClr val="white"/>
                </a:solidFill>
                <a:latin typeface="NanumGothicOTF" charset="-127"/>
                <a:ea typeface="NanumGothicOTF" charset="-127"/>
                <a:cs typeface="NanumGothicOTF" charset="-127"/>
              </a:rPr>
              <a:t>Jqeury</a:t>
            </a:r>
            <a:endParaRPr kumimoji="1" lang="en-US" altLang="ko-KR" dirty="0">
              <a:solidFill>
                <a:prstClr val="white"/>
              </a:solidFill>
              <a:latin typeface="NanumGothicOTF" charset="-127"/>
              <a:ea typeface="NanumGothicOTF" charset="-127"/>
              <a:cs typeface="NanumGothicOTF" charset="-127"/>
            </a:endParaRPr>
          </a:p>
        </p:txBody>
      </p:sp>
      <p:sp>
        <p:nvSpPr>
          <p:cNvPr id="12" name="텍스트 상자 14">
            <a:extLst>
              <a:ext uri="{FF2B5EF4-FFF2-40B4-BE49-F238E27FC236}">
                <a16:creationId xmlns:a16="http://schemas.microsoft.com/office/drawing/2014/main" id="{D955BDB4-DC28-524F-B948-478F36AD012A}"/>
              </a:ext>
            </a:extLst>
          </p:cNvPr>
          <p:cNvSpPr txBox="1"/>
          <p:nvPr/>
        </p:nvSpPr>
        <p:spPr>
          <a:xfrm>
            <a:off x="9258626" y="1275503"/>
            <a:ext cx="1241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>
                <a:latin typeface="NanumGothicOTF" charset="-127"/>
                <a:ea typeface="NanumGothicOTF" charset="-127"/>
                <a:cs typeface="NanumGothicOTF" charset="-127"/>
              </a:rPr>
              <a:t>Front-End</a:t>
            </a:r>
            <a:endParaRPr kumimoji="1" lang="ko-KR" altLang="en-US" dirty="0">
              <a:latin typeface="NanumGothicOTF" charset="-127"/>
              <a:ea typeface="NanumGothicOTF" charset="-127"/>
              <a:cs typeface="NanumGothicOTF" charset="-127"/>
            </a:endParaRPr>
          </a:p>
        </p:txBody>
      </p:sp>
      <p:sp>
        <p:nvSpPr>
          <p:cNvPr id="13" name="텍스트 상자 15">
            <a:extLst>
              <a:ext uri="{FF2B5EF4-FFF2-40B4-BE49-F238E27FC236}">
                <a16:creationId xmlns:a16="http://schemas.microsoft.com/office/drawing/2014/main" id="{4C37824A-C9C1-DD4D-9232-F2B7D12ECA33}"/>
              </a:ext>
            </a:extLst>
          </p:cNvPr>
          <p:cNvSpPr txBox="1"/>
          <p:nvPr/>
        </p:nvSpPr>
        <p:spPr>
          <a:xfrm>
            <a:off x="5264093" y="1191282"/>
            <a:ext cx="1366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>
                <a:latin typeface="NanumGothicOTF" charset="-127"/>
                <a:ea typeface="NanumGothicOTF" charset="-127"/>
                <a:cs typeface="NanumGothicOTF" charset="-127"/>
              </a:rPr>
              <a:t>Server Side</a:t>
            </a:r>
            <a:endParaRPr kumimoji="1" lang="ko-KR" altLang="en-US" dirty="0">
              <a:latin typeface="NanumGothicOTF" charset="-127"/>
              <a:ea typeface="NanumGothicOTF" charset="-127"/>
              <a:cs typeface="NanumGothicOTF" charset="-127"/>
            </a:endParaRPr>
          </a:p>
        </p:txBody>
      </p:sp>
      <p:sp>
        <p:nvSpPr>
          <p:cNvPr id="14" name="텍스트 상자 16">
            <a:extLst>
              <a:ext uri="{FF2B5EF4-FFF2-40B4-BE49-F238E27FC236}">
                <a16:creationId xmlns:a16="http://schemas.microsoft.com/office/drawing/2014/main" id="{D7144241-544A-1249-AB2C-EE22DD826959}"/>
              </a:ext>
            </a:extLst>
          </p:cNvPr>
          <p:cNvSpPr txBox="1"/>
          <p:nvPr/>
        </p:nvSpPr>
        <p:spPr>
          <a:xfrm>
            <a:off x="1663591" y="1191282"/>
            <a:ext cx="841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>
                <a:latin typeface="NanumGothicOTF" charset="-127"/>
                <a:ea typeface="NanumGothicOTF" charset="-127"/>
                <a:cs typeface="NanumGothicOTF" charset="-127"/>
              </a:rPr>
              <a:t>DBMS</a:t>
            </a:r>
            <a:endParaRPr kumimoji="1" lang="ko-KR" altLang="en-US" dirty="0">
              <a:latin typeface="NanumGothicOTF" charset="-127"/>
              <a:ea typeface="NanumGothicOTF" charset="-127"/>
              <a:cs typeface="NanumGothicOTF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94154C4-67B5-EB4E-95F9-6D293D3B2A72}"/>
              </a:ext>
            </a:extLst>
          </p:cNvPr>
          <p:cNvSpPr/>
          <p:nvPr/>
        </p:nvSpPr>
        <p:spPr>
          <a:xfrm>
            <a:off x="3971270" y="2767051"/>
            <a:ext cx="3936538" cy="762001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sz="1400" dirty="0" err="1">
                <a:solidFill>
                  <a:prstClr val="white"/>
                </a:solidFill>
                <a:latin typeface="NanumGothicOTF" charset="-127"/>
                <a:ea typeface="NanumGothicOTF" charset="-127"/>
                <a:cs typeface="NanumGothicOTF" charset="-127"/>
              </a:rPr>
              <a:t>Mysql</a:t>
            </a:r>
            <a:r>
              <a:rPr kumimoji="1" lang="en-US" altLang="ko-KR" sz="1400" dirty="0">
                <a:solidFill>
                  <a:prstClr val="white"/>
                </a:solidFill>
                <a:latin typeface="NanumGothicOTF" charset="-127"/>
                <a:ea typeface="NanumGothicOTF" charset="-127"/>
                <a:cs typeface="NanumGothicOTF" charset="-127"/>
              </a:rPr>
              <a:t> Connector, EJS </a:t>
            </a:r>
            <a:r>
              <a:rPr kumimoji="1" lang="en-US" altLang="ko-KR" sz="1400" dirty="0" err="1">
                <a:solidFill>
                  <a:prstClr val="white"/>
                </a:solidFill>
                <a:latin typeface="NanumGothicOTF" charset="-127"/>
                <a:ea typeface="NanumGothicOTF" charset="-127"/>
                <a:cs typeface="NanumGothicOTF" charset="-127"/>
              </a:rPr>
              <a:t>templete</a:t>
            </a:r>
            <a:r>
              <a:rPr kumimoji="1" lang="en-US" altLang="ko-KR" sz="1400" dirty="0">
                <a:solidFill>
                  <a:prstClr val="white"/>
                </a:solidFill>
                <a:latin typeface="NanumGothicOTF" charset="-127"/>
                <a:ea typeface="NanumGothicOTF" charset="-127"/>
                <a:cs typeface="NanumGothicOTF" charset="-127"/>
              </a:rPr>
              <a:t> View Library</a:t>
            </a:r>
          </a:p>
          <a:p>
            <a:pPr lvl="0" algn="ctr"/>
            <a:r>
              <a:rPr kumimoji="1" lang="en-US" altLang="ko-KR" sz="1400" dirty="0">
                <a:solidFill>
                  <a:prstClr val="white"/>
                </a:solidFill>
                <a:latin typeface="NanumGothicOTF" charset="-127"/>
                <a:ea typeface="NanumGothicOTF" charset="-127"/>
                <a:cs typeface="NanumGothicOTF" charset="-127"/>
              </a:rPr>
              <a:t>ETC</a:t>
            </a:r>
            <a:r>
              <a:rPr kumimoji="1" lang="mr-IN" altLang="ko-KR" sz="1400" dirty="0">
                <a:solidFill>
                  <a:prstClr val="white"/>
                </a:solidFill>
                <a:latin typeface="NanumGothicOTF" charset="-127"/>
                <a:ea typeface="NanumGothicOTF" charset="-127"/>
                <a:cs typeface="NanumGothicOTF" charset="-127"/>
              </a:rPr>
              <a:t>…</a:t>
            </a:r>
            <a:r>
              <a:rPr kumimoji="1" lang="en-US" altLang="ko-KR" sz="1400" dirty="0">
                <a:solidFill>
                  <a:prstClr val="white"/>
                </a:solidFill>
                <a:latin typeface="NanumGothicOTF" charset="-127"/>
                <a:ea typeface="NanumGothicOTF" charset="-127"/>
                <a:cs typeface="NanumGothicOTF" charset="-127"/>
              </a:rPr>
              <a:t>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3C299D6-BBD0-8748-BBEB-8B044C2AB9E3}"/>
              </a:ext>
            </a:extLst>
          </p:cNvPr>
          <p:cNvSpPr txBox="1"/>
          <p:nvPr/>
        </p:nvSpPr>
        <p:spPr>
          <a:xfrm>
            <a:off x="1375457" y="5106800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데이터 저장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D9CF0D9-44DD-3142-ABC3-40E0DA711B0D}"/>
              </a:ext>
            </a:extLst>
          </p:cNvPr>
          <p:cNvSpPr txBox="1"/>
          <p:nvPr/>
        </p:nvSpPr>
        <p:spPr>
          <a:xfrm>
            <a:off x="4347431" y="5099358"/>
            <a:ext cx="3199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클라이언트 요청에 따른 응답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D827F33-6143-154D-A208-C5AAA1AA7A9C}"/>
              </a:ext>
            </a:extLst>
          </p:cNvPr>
          <p:cNvSpPr txBox="1"/>
          <p:nvPr/>
        </p:nvSpPr>
        <p:spPr>
          <a:xfrm>
            <a:off x="9272890" y="5099358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화면 구성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611182C-6E81-F446-A970-F97875C89C60}"/>
              </a:ext>
            </a:extLst>
          </p:cNvPr>
          <p:cNvSpPr/>
          <p:nvPr/>
        </p:nvSpPr>
        <p:spPr>
          <a:xfrm>
            <a:off x="589837" y="5733015"/>
            <a:ext cx="11051771" cy="767836"/>
          </a:xfrm>
          <a:prstGeom prst="rect">
            <a:avLst/>
          </a:prstGeom>
          <a:solidFill>
            <a:schemeClr val="accent1">
              <a:lumMod val="20000"/>
              <a:lumOff val="80000"/>
              <a:alpha val="26275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코드 형상관리 </a:t>
            </a:r>
            <a:endParaRPr kumimoji="1" lang="en-US" altLang="ko-KR" dirty="0">
              <a:solidFill>
                <a:schemeClr val="tx1"/>
              </a:solidFill>
            </a:endParaRPr>
          </a:p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(Git)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텍스트 상자 5">
            <a:extLst>
              <a:ext uri="{FF2B5EF4-FFF2-40B4-BE49-F238E27FC236}">
                <a16:creationId xmlns:a16="http://schemas.microsoft.com/office/drawing/2014/main" id="{65A1BF90-B945-3D46-9351-502DE834F76A}"/>
              </a:ext>
            </a:extLst>
          </p:cNvPr>
          <p:cNvSpPr txBox="1"/>
          <p:nvPr/>
        </p:nvSpPr>
        <p:spPr>
          <a:xfrm>
            <a:off x="396244" y="198756"/>
            <a:ext cx="2507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개발 환경에 대한 이해</a:t>
            </a:r>
          </a:p>
        </p:txBody>
      </p:sp>
    </p:spTree>
    <p:extLst>
      <p:ext uri="{BB962C8B-B14F-4D97-AF65-F5344CB8AC3E}">
        <p14:creationId xmlns:p14="http://schemas.microsoft.com/office/powerpoint/2010/main" val="22749273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2">
            <a:extLst>
              <a:ext uri="{FF2B5EF4-FFF2-40B4-BE49-F238E27FC236}">
                <a16:creationId xmlns:a16="http://schemas.microsoft.com/office/drawing/2014/main" id="{93EC8786-EBAD-4452-B1FA-CBD6ADE8C95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72720" y="380472"/>
            <a:ext cx="2580640" cy="457517"/>
          </a:xfrm>
        </p:spPr>
        <p:txBody>
          <a:bodyPr/>
          <a:lstStyle/>
          <a:p>
            <a:r>
              <a:rPr lang="en-US" altLang="ko-KR" b="1" dirty="0" err="1">
                <a:latin typeface="NanumGothicOTF" charset="-127"/>
                <a:ea typeface="NanumGothicOTF" charset="-127"/>
                <a:cs typeface="NanumGothicOTF" charset="-127"/>
              </a:rPr>
              <a:t>Node.Js</a:t>
            </a:r>
            <a:r>
              <a:rPr lang="en-US" altLang="ko-KR" b="1" dirty="0">
                <a:latin typeface="NanumGothicOTF" charset="-127"/>
                <a:ea typeface="NanumGothicOTF" charset="-127"/>
                <a:cs typeface="NanumGothicOTF" charset="-127"/>
              </a:rPr>
              <a:t> </a:t>
            </a:r>
            <a:r>
              <a:rPr lang="ko-KR" altLang="en-US" b="1" dirty="0">
                <a:latin typeface="NanumGothicOTF" charset="-127"/>
                <a:ea typeface="NanumGothicOTF" charset="-127"/>
                <a:cs typeface="NanumGothicOTF" charset="-127"/>
              </a:rPr>
              <a:t>문법</a:t>
            </a:r>
          </a:p>
        </p:txBody>
      </p:sp>
      <p:sp>
        <p:nvSpPr>
          <p:cNvPr id="8" name="텍스트 개체 틀 3">
            <a:extLst>
              <a:ext uri="{FF2B5EF4-FFF2-40B4-BE49-F238E27FC236}">
                <a16:creationId xmlns:a16="http://schemas.microsoft.com/office/drawing/2014/main" id="{2CA2FE37-E9EF-4415-8A7C-070D34FD0B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2720" y="840476"/>
            <a:ext cx="2580640" cy="340890"/>
          </a:xfrm>
        </p:spPr>
        <p:txBody>
          <a:bodyPr>
            <a:normAutofit/>
          </a:bodyPr>
          <a:lstStyle/>
          <a:p>
            <a:pPr algn="l"/>
            <a:r>
              <a:rPr lang="ko-KR" altLang="en-US" sz="1600" dirty="0"/>
              <a:t>반복문 </a:t>
            </a:r>
            <a:r>
              <a:rPr lang="en-US" altLang="ko-KR" sz="1600" dirty="0"/>
              <a:t>(for-loop)</a:t>
            </a:r>
            <a:endParaRPr lang="ko-KR" altLang="en-US" sz="1600" dirty="0">
              <a:latin typeface="NanumGothicOTF" charset="-127"/>
              <a:ea typeface="NanumGothicOTF" charset="-127"/>
              <a:cs typeface="NanumGothicOTF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463040" y="1336287"/>
            <a:ext cx="857650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Loops are handy, if you want to run the same code over and over again, each time with a different value.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1505302" y="2215870"/>
            <a:ext cx="9212972" cy="31108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Code</a:t>
            </a:r>
            <a:endParaRPr kumimoji="1"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1505302" y="2526954"/>
            <a:ext cx="9212974" cy="388326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rgbClr val="808080"/>
                </a:solidFill>
                <a:latin typeface="Menlo" charset="0"/>
              </a:rPr>
              <a:t>&lt;!</a:t>
            </a:r>
            <a:r>
              <a:rPr lang="en-US" altLang="ko-KR" sz="1200" dirty="0">
                <a:solidFill>
                  <a:srgbClr val="569CD6"/>
                </a:solidFill>
                <a:latin typeface="Menlo" charset="0"/>
              </a:rPr>
              <a:t>DOCTYPE</a:t>
            </a:r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 </a:t>
            </a:r>
            <a:r>
              <a:rPr lang="en-US" altLang="ko-KR" sz="1200" dirty="0">
                <a:solidFill>
                  <a:srgbClr val="9CDCFE"/>
                </a:solidFill>
                <a:latin typeface="Menlo" charset="0"/>
              </a:rPr>
              <a:t>html</a:t>
            </a:r>
            <a:r>
              <a:rPr lang="en-US" altLang="ko-KR" sz="1200" dirty="0">
                <a:solidFill>
                  <a:srgbClr val="808080"/>
                </a:solidFill>
                <a:latin typeface="Menlo" charset="0"/>
              </a:rPr>
              <a:t>&gt;</a:t>
            </a:r>
            <a:endParaRPr lang="en-US" altLang="ko-KR" sz="1200" dirty="0">
              <a:solidFill>
                <a:srgbClr val="D4D4D4"/>
              </a:solidFill>
              <a:latin typeface="Menlo" charset="0"/>
            </a:endParaRPr>
          </a:p>
          <a:p>
            <a:r>
              <a:rPr lang="en-US" altLang="ko-KR" sz="1200" dirty="0">
                <a:solidFill>
                  <a:srgbClr val="808080"/>
                </a:solidFill>
                <a:latin typeface="Menlo" charset="0"/>
              </a:rPr>
              <a:t>&lt;</a:t>
            </a:r>
            <a:r>
              <a:rPr lang="en-US" altLang="ko-KR" sz="1200" dirty="0">
                <a:solidFill>
                  <a:srgbClr val="569CD6"/>
                </a:solidFill>
                <a:latin typeface="Menlo" charset="0"/>
              </a:rPr>
              <a:t>html</a:t>
            </a:r>
            <a:r>
              <a:rPr lang="en-US" altLang="ko-KR" sz="1200" dirty="0">
                <a:solidFill>
                  <a:srgbClr val="808080"/>
                </a:solidFill>
                <a:latin typeface="Menlo" charset="0"/>
              </a:rPr>
              <a:t>&gt;</a:t>
            </a:r>
            <a:endParaRPr lang="en-US" altLang="ko-KR" sz="1200" dirty="0">
              <a:solidFill>
                <a:srgbClr val="D4D4D4"/>
              </a:solidFill>
              <a:latin typeface="Menlo" charset="0"/>
            </a:endParaRPr>
          </a:p>
          <a:p>
            <a:r>
              <a:rPr lang="en-US" altLang="ko-KR" sz="1200" dirty="0">
                <a:solidFill>
                  <a:srgbClr val="808080"/>
                </a:solidFill>
                <a:latin typeface="Menlo" charset="0"/>
              </a:rPr>
              <a:t>&lt;</a:t>
            </a:r>
            <a:r>
              <a:rPr lang="en-US" altLang="ko-KR" sz="1200" dirty="0">
                <a:solidFill>
                  <a:srgbClr val="569CD6"/>
                </a:solidFill>
                <a:latin typeface="Menlo" charset="0"/>
              </a:rPr>
              <a:t>body</a:t>
            </a:r>
            <a:r>
              <a:rPr lang="en-US" altLang="ko-KR" sz="1200" dirty="0">
                <a:solidFill>
                  <a:srgbClr val="808080"/>
                </a:solidFill>
                <a:latin typeface="Menlo" charset="0"/>
              </a:rPr>
              <a:t>&gt;</a:t>
            </a:r>
            <a:endParaRPr lang="en-US" altLang="ko-KR" sz="1200" dirty="0">
              <a:solidFill>
                <a:srgbClr val="D4D4D4"/>
              </a:solidFill>
              <a:latin typeface="Menlo" charset="0"/>
            </a:endParaRPr>
          </a:p>
          <a:p>
            <a:br>
              <a:rPr lang="en-US" altLang="ko-KR" sz="1200" dirty="0">
                <a:solidFill>
                  <a:srgbClr val="D4D4D4"/>
                </a:solidFill>
                <a:latin typeface="Menlo" charset="0"/>
              </a:rPr>
            </a:br>
            <a:r>
              <a:rPr lang="en-US" altLang="ko-KR" sz="1200" dirty="0">
                <a:solidFill>
                  <a:srgbClr val="808080"/>
                </a:solidFill>
                <a:latin typeface="Menlo" charset="0"/>
              </a:rPr>
              <a:t>&lt;</a:t>
            </a:r>
            <a:r>
              <a:rPr lang="en-US" altLang="ko-KR" sz="1200" dirty="0">
                <a:solidFill>
                  <a:srgbClr val="569CD6"/>
                </a:solidFill>
                <a:latin typeface="Menlo" charset="0"/>
              </a:rPr>
              <a:t>h2</a:t>
            </a:r>
            <a:r>
              <a:rPr lang="en-US" altLang="ko-KR" sz="1200" dirty="0">
                <a:solidFill>
                  <a:srgbClr val="808080"/>
                </a:solidFill>
                <a:latin typeface="Menlo" charset="0"/>
              </a:rPr>
              <a:t>&gt;</a:t>
            </a:r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JavaScript Loops</a:t>
            </a:r>
            <a:r>
              <a:rPr lang="en-US" altLang="ko-KR" sz="1200" dirty="0">
                <a:solidFill>
                  <a:srgbClr val="808080"/>
                </a:solidFill>
                <a:latin typeface="Menlo" charset="0"/>
              </a:rPr>
              <a:t>&lt;/</a:t>
            </a:r>
            <a:r>
              <a:rPr lang="en-US" altLang="ko-KR" sz="1200" dirty="0">
                <a:solidFill>
                  <a:srgbClr val="569CD6"/>
                </a:solidFill>
                <a:latin typeface="Menlo" charset="0"/>
              </a:rPr>
              <a:t>h2</a:t>
            </a:r>
            <a:r>
              <a:rPr lang="en-US" altLang="ko-KR" sz="1200" dirty="0">
                <a:solidFill>
                  <a:srgbClr val="808080"/>
                </a:solidFill>
                <a:latin typeface="Menlo" charset="0"/>
              </a:rPr>
              <a:t>&gt;</a:t>
            </a:r>
            <a:endParaRPr lang="en-US" altLang="ko-KR" sz="1200" dirty="0">
              <a:solidFill>
                <a:srgbClr val="D4D4D4"/>
              </a:solidFill>
              <a:latin typeface="Menlo" charset="0"/>
            </a:endParaRPr>
          </a:p>
          <a:p>
            <a:br>
              <a:rPr lang="en-US" altLang="ko-KR" sz="1200" dirty="0">
                <a:solidFill>
                  <a:srgbClr val="D4D4D4"/>
                </a:solidFill>
                <a:latin typeface="Menlo" charset="0"/>
              </a:rPr>
            </a:br>
            <a:r>
              <a:rPr lang="en-US" altLang="ko-KR" sz="1200" dirty="0">
                <a:solidFill>
                  <a:srgbClr val="808080"/>
                </a:solidFill>
                <a:latin typeface="Menlo" charset="0"/>
              </a:rPr>
              <a:t>&lt;</a:t>
            </a:r>
            <a:r>
              <a:rPr lang="en-US" altLang="ko-KR" sz="1200" dirty="0">
                <a:solidFill>
                  <a:srgbClr val="569CD6"/>
                </a:solidFill>
                <a:latin typeface="Menlo" charset="0"/>
              </a:rPr>
              <a:t>p</a:t>
            </a:r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 </a:t>
            </a:r>
            <a:r>
              <a:rPr lang="en-US" altLang="ko-KR" sz="1200" dirty="0">
                <a:solidFill>
                  <a:srgbClr val="9CDCFE"/>
                </a:solidFill>
                <a:latin typeface="Menlo" charset="0"/>
              </a:rPr>
              <a:t>id</a:t>
            </a:r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=</a:t>
            </a:r>
            <a:r>
              <a:rPr lang="en-US" altLang="ko-KR" sz="1200" dirty="0">
                <a:solidFill>
                  <a:srgbClr val="CE9178"/>
                </a:solidFill>
                <a:latin typeface="Menlo" charset="0"/>
              </a:rPr>
              <a:t>"demo"</a:t>
            </a:r>
            <a:r>
              <a:rPr lang="en-US" altLang="ko-KR" sz="1200" dirty="0">
                <a:solidFill>
                  <a:srgbClr val="808080"/>
                </a:solidFill>
                <a:latin typeface="Menlo" charset="0"/>
              </a:rPr>
              <a:t>&gt;&lt;/</a:t>
            </a:r>
            <a:r>
              <a:rPr lang="en-US" altLang="ko-KR" sz="1200" dirty="0">
                <a:solidFill>
                  <a:srgbClr val="569CD6"/>
                </a:solidFill>
                <a:latin typeface="Menlo" charset="0"/>
              </a:rPr>
              <a:t>p</a:t>
            </a:r>
            <a:r>
              <a:rPr lang="en-US" altLang="ko-KR" sz="1200" dirty="0">
                <a:solidFill>
                  <a:srgbClr val="808080"/>
                </a:solidFill>
                <a:latin typeface="Menlo" charset="0"/>
              </a:rPr>
              <a:t>&gt;</a:t>
            </a:r>
            <a:endParaRPr lang="en-US" altLang="ko-KR" sz="1200" dirty="0">
              <a:solidFill>
                <a:srgbClr val="D4D4D4"/>
              </a:solidFill>
              <a:latin typeface="Menlo" charset="0"/>
            </a:endParaRPr>
          </a:p>
          <a:p>
            <a:br>
              <a:rPr lang="en-US" altLang="ko-KR" sz="1200" dirty="0">
                <a:solidFill>
                  <a:srgbClr val="D4D4D4"/>
                </a:solidFill>
                <a:latin typeface="Menlo" charset="0"/>
              </a:rPr>
            </a:br>
            <a:r>
              <a:rPr lang="en-US" altLang="ko-KR" sz="1200" dirty="0">
                <a:solidFill>
                  <a:srgbClr val="808080"/>
                </a:solidFill>
                <a:latin typeface="Menlo" charset="0"/>
              </a:rPr>
              <a:t>&lt;</a:t>
            </a:r>
            <a:r>
              <a:rPr lang="en-US" altLang="ko-KR" sz="1200" dirty="0">
                <a:solidFill>
                  <a:srgbClr val="569CD6"/>
                </a:solidFill>
                <a:latin typeface="Menlo" charset="0"/>
              </a:rPr>
              <a:t>script</a:t>
            </a:r>
            <a:r>
              <a:rPr lang="en-US" altLang="ko-KR" sz="1200" dirty="0">
                <a:solidFill>
                  <a:srgbClr val="808080"/>
                </a:solidFill>
                <a:latin typeface="Menlo" charset="0"/>
              </a:rPr>
              <a:t>&gt;</a:t>
            </a:r>
            <a:endParaRPr lang="en-US" altLang="ko-KR" sz="1200" dirty="0">
              <a:solidFill>
                <a:srgbClr val="D4D4D4"/>
              </a:solidFill>
              <a:latin typeface="Menlo" charset="0"/>
            </a:endParaRPr>
          </a:p>
          <a:p>
            <a:r>
              <a:rPr lang="en-US" altLang="ko-KR" sz="1200" dirty="0" err="1">
                <a:solidFill>
                  <a:srgbClr val="569CD6"/>
                </a:solidFill>
                <a:latin typeface="Menlo" charset="0"/>
              </a:rPr>
              <a:t>var</a:t>
            </a:r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 </a:t>
            </a:r>
            <a:r>
              <a:rPr lang="en-US" altLang="ko-KR" sz="1200" dirty="0">
                <a:solidFill>
                  <a:srgbClr val="9CDCFE"/>
                </a:solidFill>
                <a:latin typeface="Menlo" charset="0"/>
              </a:rPr>
              <a:t>cars</a:t>
            </a:r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 = [</a:t>
            </a:r>
            <a:r>
              <a:rPr lang="en-US" altLang="ko-KR" sz="1200" dirty="0">
                <a:solidFill>
                  <a:srgbClr val="CE9178"/>
                </a:solidFill>
                <a:latin typeface="Menlo" charset="0"/>
              </a:rPr>
              <a:t>"BMW"</a:t>
            </a:r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, </a:t>
            </a:r>
            <a:r>
              <a:rPr lang="en-US" altLang="ko-KR" sz="1200" dirty="0">
                <a:solidFill>
                  <a:srgbClr val="CE9178"/>
                </a:solidFill>
                <a:latin typeface="Menlo" charset="0"/>
              </a:rPr>
              <a:t>"Volvo"</a:t>
            </a:r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, </a:t>
            </a:r>
            <a:r>
              <a:rPr lang="en-US" altLang="ko-KR" sz="1200" dirty="0">
                <a:solidFill>
                  <a:srgbClr val="CE9178"/>
                </a:solidFill>
                <a:latin typeface="Menlo" charset="0"/>
              </a:rPr>
              <a:t>"Saab"</a:t>
            </a:r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, </a:t>
            </a:r>
            <a:r>
              <a:rPr lang="en-US" altLang="ko-KR" sz="1200" dirty="0">
                <a:solidFill>
                  <a:srgbClr val="CE9178"/>
                </a:solidFill>
                <a:latin typeface="Menlo" charset="0"/>
              </a:rPr>
              <a:t>"Ford"</a:t>
            </a:r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, </a:t>
            </a:r>
            <a:r>
              <a:rPr lang="en-US" altLang="ko-KR" sz="1200" dirty="0">
                <a:solidFill>
                  <a:srgbClr val="CE9178"/>
                </a:solidFill>
                <a:latin typeface="Menlo" charset="0"/>
              </a:rPr>
              <a:t>"Fiat"</a:t>
            </a:r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, </a:t>
            </a:r>
            <a:r>
              <a:rPr lang="en-US" altLang="ko-KR" sz="1200" dirty="0">
                <a:solidFill>
                  <a:srgbClr val="CE9178"/>
                </a:solidFill>
                <a:latin typeface="Menlo" charset="0"/>
              </a:rPr>
              <a:t>"Audi"</a:t>
            </a:r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];</a:t>
            </a:r>
          </a:p>
          <a:p>
            <a:r>
              <a:rPr lang="en-US" altLang="ko-KR" sz="1200" dirty="0" err="1">
                <a:solidFill>
                  <a:srgbClr val="569CD6"/>
                </a:solidFill>
                <a:latin typeface="Menlo" charset="0"/>
              </a:rPr>
              <a:t>var</a:t>
            </a:r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 </a:t>
            </a:r>
            <a:r>
              <a:rPr lang="en-US" altLang="ko-KR" sz="1200" dirty="0">
                <a:solidFill>
                  <a:srgbClr val="9CDCFE"/>
                </a:solidFill>
                <a:latin typeface="Menlo" charset="0"/>
              </a:rPr>
              <a:t>text</a:t>
            </a:r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 = </a:t>
            </a:r>
            <a:r>
              <a:rPr lang="en-US" altLang="ko-KR" sz="1200" dirty="0">
                <a:solidFill>
                  <a:srgbClr val="CE9178"/>
                </a:solidFill>
                <a:latin typeface="Menlo" charset="0"/>
              </a:rPr>
              <a:t>""</a:t>
            </a:r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;</a:t>
            </a:r>
          </a:p>
          <a:p>
            <a:r>
              <a:rPr lang="en-US" altLang="ko-KR" sz="1200" dirty="0" err="1">
                <a:solidFill>
                  <a:srgbClr val="569CD6"/>
                </a:solidFill>
                <a:latin typeface="Menlo" charset="0"/>
              </a:rPr>
              <a:t>var</a:t>
            </a:r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 </a:t>
            </a:r>
            <a:r>
              <a:rPr lang="en-US" altLang="ko-KR" sz="1200" dirty="0" err="1">
                <a:solidFill>
                  <a:srgbClr val="9CDCFE"/>
                </a:solidFill>
                <a:latin typeface="Menlo" charset="0"/>
              </a:rPr>
              <a:t>i</a:t>
            </a:r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;</a:t>
            </a:r>
          </a:p>
          <a:p>
            <a:r>
              <a:rPr lang="en-US" altLang="ko-KR" sz="1200" dirty="0">
                <a:solidFill>
                  <a:srgbClr val="C586C0"/>
                </a:solidFill>
                <a:latin typeface="Menlo" charset="0"/>
              </a:rPr>
              <a:t>for</a:t>
            </a:r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 (</a:t>
            </a:r>
            <a:r>
              <a:rPr lang="en-US" altLang="ko-KR" sz="1200" dirty="0" err="1">
                <a:solidFill>
                  <a:srgbClr val="9CDCFE"/>
                </a:solidFill>
                <a:latin typeface="Menlo" charset="0"/>
              </a:rPr>
              <a:t>i</a:t>
            </a:r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 = </a:t>
            </a:r>
            <a:r>
              <a:rPr lang="en-US" altLang="ko-KR" sz="1200" dirty="0">
                <a:solidFill>
                  <a:srgbClr val="B5CEA8"/>
                </a:solidFill>
                <a:latin typeface="Menlo" charset="0"/>
              </a:rPr>
              <a:t>0</a:t>
            </a:r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; </a:t>
            </a:r>
            <a:r>
              <a:rPr lang="en-US" altLang="ko-KR" sz="1200" dirty="0" err="1">
                <a:solidFill>
                  <a:srgbClr val="9CDCFE"/>
                </a:solidFill>
                <a:latin typeface="Menlo" charset="0"/>
              </a:rPr>
              <a:t>i</a:t>
            </a:r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 &lt; </a:t>
            </a:r>
            <a:r>
              <a:rPr lang="en-US" altLang="ko-KR" sz="1200" dirty="0" err="1">
                <a:solidFill>
                  <a:srgbClr val="9CDCFE"/>
                </a:solidFill>
                <a:latin typeface="Menlo" charset="0"/>
              </a:rPr>
              <a:t>cars</a:t>
            </a:r>
            <a:r>
              <a:rPr lang="en-US" altLang="ko-KR" sz="1200" dirty="0" err="1">
                <a:solidFill>
                  <a:srgbClr val="D4D4D4"/>
                </a:solidFill>
                <a:latin typeface="Menlo" charset="0"/>
              </a:rPr>
              <a:t>.</a:t>
            </a:r>
            <a:r>
              <a:rPr lang="en-US" altLang="ko-KR" sz="1200" dirty="0" err="1">
                <a:solidFill>
                  <a:srgbClr val="9CDCFE"/>
                </a:solidFill>
                <a:latin typeface="Menlo" charset="0"/>
              </a:rPr>
              <a:t>length</a:t>
            </a:r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; </a:t>
            </a:r>
            <a:r>
              <a:rPr lang="en-US" altLang="ko-KR" sz="1200" dirty="0" err="1">
                <a:solidFill>
                  <a:srgbClr val="9CDCFE"/>
                </a:solidFill>
                <a:latin typeface="Menlo" charset="0"/>
              </a:rPr>
              <a:t>i</a:t>
            </a:r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++) {</a:t>
            </a:r>
          </a:p>
          <a:p>
            <a:r>
              <a:rPr lang="en-US" altLang="ko-KR" sz="1200" dirty="0">
                <a:solidFill>
                  <a:srgbClr val="9CDCFE"/>
                </a:solidFill>
                <a:latin typeface="Menlo" charset="0"/>
              </a:rPr>
              <a:t>text</a:t>
            </a:r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 += </a:t>
            </a:r>
            <a:r>
              <a:rPr lang="en-US" altLang="ko-KR" sz="1200" dirty="0">
                <a:solidFill>
                  <a:srgbClr val="9CDCFE"/>
                </a:solidFill>
                <a:latin typeface="Menlo" charset="0"/>
              </a:rPr>
              <a:t>cars</a:t>
            </a:r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[</a:t>
            </a:r>
            <a:r>
              <a:rPr lang="en-US" altLang="ko-KR" sz="1200" dirty="0" err="1">
                <a:solidFill>
                  <a:srgbClr val="9CDCFE"/>
                </a:solidFill>
                <a:latin typeface="Menlo" charset="0"/>
              </a:rPr>
              <a:t>i</a:t>
            </a:r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] + </a:t>
            </a:r>
            <a:r>
              <a:rPr lang="en-US" altLang="ko-KR" sz="1200" dirty="0">
                <a:solidFill>
                  <a:srgbClr val="CE9178"/>
                </a:solidFill>
                <a:latin typeface="Menlo" charset="0"/>
              </a:rPr>
              <a:t>"&lt;</a:t>
            </a:r>
            <a:r>
              <a:rPr lang="en-US" altLang="ko-KR" sz="1200" dirty="0" err="1">
                <a:solidFill>
                  <a:srgbClr val="CE9178"/>
                </a:solidFill>
                <a:latin typeface="Menlo" charset="0"/>
              </a:rPr>
              <a:t>br</a:t>
            </a:r>
            <a:r>
              <a:rPr lang="en-US" altLang="ko-KR" sz="1200" dirty="0">
                <a:solidFill>
                  <a:srgbClr val="CE9178"/>
                </a:solidFill>
                <a:latin typeface="Menlo" charset="0"/>
              </a:rPr>
              <a:t>&gt;"</a:t>
            </a:r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;</a:t>
            </a:r>
          </a:p>
          <a:p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}</a:t>
            </a:r>
          </a:p>
          <a:p>
            <a:r>
              <a:rPr lang="en-US" altLang="ko-KR" sz="1200" dirty="0" err="1">
                <a:solidFill>
                  <a:srgbClr val="9CDCFE"/>
                </a:solidFill>
                <a:latin typeface="Menlo" charset="0"/>
              </a:rPr>
              <a:t>document</a:t>
            </a:r>
            <a:r>
              <a:rPr lang="en-US" altLang="ko-KR" sz="1200" dirty="0" err="1">
                <a:solidFill>
                  <a:srgbClr val="D4D4D4"/>
                </a:solidFill>
                <a:latin typeface="Menlo" charset="0"/>
              </a:rPr>
              <a:t>.</a:t>
            </a:r>
            <a:r>
              <a:rPr lang="en-US" altLang="ko-KR" sz="1200" dirty="0" err="1">
                <a:solidFill>
                  <a:srgbClr val="DCDCAA"/>
                </a:solidFill>
                <a:latin typeface="Menlo" charset="0"/>
              </a:rPr>
              <a:t>getElementById</a:t>
            </a:r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(</a:t>
            </a:r>
            <a:r>
              <a:rPr lang="en-US" altLang="ko-KR" sz="1200" dirty="0">
                <a:solidFill>
                  <a:srgbClr val="CE9178"/>
                </a:solidFill>
                <a:latin typeface="Menlo" charset="0"/>
              </a:rPr>
              <a:t>"demo"</a:t>
            </a:r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).</a:t>
            </a:r>
            <a:r>
              <a:rPr lang="en-US" altLang="ko-KR" sz="1200" dirty="0" err="1">
                <a:solidFill>
                  <a:srgbClr val="9CDCFE"/>
                </a:solidFill>
                <a:latin typeface="Menlo" charset="0"/>
              </a:rPr>
              <a:t>innerHTML</a:t>
            </a:r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 = </a:t>
            </a:r>
            <a:r>
              <a:rPr lang="en-US" altLang="ko-KR" sz="1200" dirty="0">
                <a:solidFill>
                  <a:srgbClr val="9CDCFE"/>
                </a:solidFill>
                <a:latin typeface="Menlo" charset="0"/>
              </a:rPr>
              <a:t>text</a:t>
            </a:r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;</a:t>
            </a:r>
          </a:p>
          <a:p>
            <a:r>
              <a:rPr lang="en-US" altLang="ko-KR" sz="1200" dirty="0">
                <a:solidFill>
                  <a:srgbClr val="808080"/>
                </a:solidFill>
                <a:latin typeface="Menlo" charset="0"/>
              </a:rPr>
              <a:t>&lt;/</a:t>
            </a:r>
            <a:r>
              <a:rPr lang="en-US" altLang="ko-KR" sz="1200" dirty="0">
                <a:solidFill>
                  <a:srgbClr val="569CD6"/>
                </a:solidFill>
                <a:latin typeface="Menlo" charset="0"/>
              </a:rPr>
              <a:t>script</a:t>
            </a:r>
            <a:r>
              <a:rPr lang="en-US" altLang="ko-KR" sz="1200" dirty="0">
                <a:solidFill>
                  <a:srgbClr val="808080"/>
                </a:solidFill>
                <a:latin typeface="Menlo" charset="0"/>
              </a:rPr>
              <a:t>&gt;</a:t>
            </a:r>
            <a:endParaRPr lang="en-US" altLang="ko-KR" sz="1200" dirty="0">
              <a:solidFill>
                <a:srgbClr val="D4D4D4"/>
              </a:solidFill>
              <a:latin typeface="Menlo" charset="0"/>
            </a:endParaRPr>
          </a:p>
          <a:p>
            <a:br>
              <a:rPr lang="en-US" altLang="ko-KR" sz="1200" dirty="0">
                <a:solidFill>
                  <a:srgbClr val="D4D4D4"/>
                </a:solidFill>
                <a:latin typeface="Menlo" charset="0"/>
              </a:rPr>
            </a:br>
            <a:r>
              <a:rPr lang="en-US" altLang="ko-KR" sz="1200" dirty="0">
                <a:solidFill>
                  <a:srgbClr val="808080"/>
                </a:solidFill>
                <a:latin typeface="Menlo" charset="0"/>
              </a:rPr>
              <a:t>&lt;/</a:t>
            </a:r>
            <a:r>
              <a:rPr lang="en-US" altLang="ko-KR" sz="1200" dirty="0">
                <a:solidFill>
                  <a:srgbClr val="569CD6"/>
                </a:solidFill>
                <a:latin typeface="Menlo" charset="0"/>
              </a:rPr>
              <a:t>body</a:t>
            </a:r>
            <a:r>
              <a:rPr lang="en-US" altLang="ko-KR" sz="1200" dirty="0">
                <a:solidFill>
                  <a:srgbClr val="808080"/>
                </a:solidFill>
                <a:latin typeface="Menlo" charset="0"/>
              </a:rPr>
              <a:t>&gt;</a:t>
            </a:r>
            <a:endParaRPr lang="en-US" altLang="ko-KR" sz="1200" dirty="0">
              <a:solidFill>
                <a:srgbClr val="D4D4D4"/>
              </a:solidFill>
              <a:latin typeface="Menlo" charset="0"/>
            </a:endParaRPr>
          </a:p>
          <a:p>
            <a:r>
              <a:rPr lang="en-US" altLang="ko-KR" sz="1200" dirty="0">
                <a:solidFill>
                  <a:srgbClr val="808080"/>
                </a:solidFill>
                <a:latin typeface="Menlo" charset="0"/>
              </a:rPr>
              <a:t>&lt;/</a:t>
            </a:r>
            <a:r>
              <a:rPr lang="en-US" altLang="ko-KR" sz="1200" dirty="0">
                <a:solidFill>
                  <a:srgbClr val="569CD6"/>
                </a:solidFill>
                <a:latin typeface="Menlo" charset="0"/>
              </a:rPr>
              <a:t>html</a:t>
            </a:r>
            <a:r>
              <a:rPr lang="en-US" altLang="ko-KR" sz="1200" dirty="0">
                <a:solidFill>
                  <a:srgbClr val="808080"/>
                </a:solidFill>
                <a:latin typeface="Menlo" charset="0"/>
              </a:rPr>
              <a:t>&gt;</a:t>
            </a:r>
            <a:endParaRPr lang="en-US" altLang="ko-KR" sz="1200" dirty="0">
              <a:solidFill>
                <a:srgbClr val="D4D4D4"/>
              </a:solidFill>
              <a:latin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55573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2">
            <a:extLst>
              <a:ext uri="{FF2B5EF4-FFF2-40B4-BE49-F238E27FC236}">
                <a16:creationId xmlns:a16="http://schemas.microsoft.com/office/drawing/2014/main" id="{93EC8786-EBAD-4452-B1FA-CBD6ADE8C95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72720" y="380472"/>
            <a:ext cx="2580640" cy="457517"/>
          </a:xfrm>
        </p:spPr>
        <p:txBody>
          <a:bodyPr/>
          <a:lstStyle/>
          <a:p>
            <a:r>
              <a:rPr lang="en-US" altLang="ko-KR" b="1" dirty="0" err="1">
                <a:latin typeface="NanumGothicOTF" charset="-127"/>
                <a:ea typeface="NanumGothicOTF" charset="-127"/>
                <a:cs typeface="NanumGothicOTF" charset="-127"/>
              </a:rPr>
              <a:t>Node.Js</a:t>
            </a:r>
            <a:r>
              <a:rPr lang="en-US" altLang="ko-KR" b="1" dirty="0">
                <a:latin typeface="NanumGothicOTF" charset="-127"/>
                <a:ea typeface="NanumGothicOTF" charset="-127"/>
                <a:cs typeface="NanumGothicOTF" charset="-127"/>
              </a:rPr>
              <a:t> </a:t>
            </a:r>
            <a:r>
              <a:rPr lang="ko-KR" altLang="en-US" b="1" dirty="0">
                <a:latin typeface="NanumGothicOTF" charset="-127"/>
                <a:ea typeface="NanumGothicOTF" charset="-127"/>
                <a:cs typeface="NanumGothicOTF" charset="-127"/>
              </a:rPr>
              <a:t>문법</a:t>
            </a:r>
          </a:p>
        </p:txBody>
      </p:sp>
      <p:sp>
        <p:nvSpPr>
          <p:cNvPr id="8" name="텍스트 개체 틀 3">
            <a:extLst>
              <a:ext uri="{FF2B5EF4-FFF2-40B4-BE49-F238E27FC236}">
                <a16:creationId xmlns:a16="http://schemas.microsoft.com/office/drawing/2014/main" id="{2CA2FE37-E9EF-4415-8A7C-070D34FD0B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2720" y="840476"/>
            <a:ext cx="2580640" cy="340890"/>
          </a:xfrm>
        </p:spPr>
        <p:txBody>
          <a:bodyPr>
            <a:normAutofit/>
          </a:bodyPr>
          <a:lstStyle/>
          <a:p>
            <a:pPr algn="l"/>
            <a:r>
              <a:rPr lang="ko-KR" altLang="en-US" sz="1600" dirty="0"/>
              <a:t>반복문 </a:t>
            </a:r>
            <a:r>
              <a:rPr lang="en-US" altLang="ko-KR" sz="1600" dirty="0"/>
              <a:t>(while)</a:t>
            </a:r>
            <a:endParaRPr lang="ko-KR" altLang="en-US" sz="1600" dirty="0">
              <a:latin typeface="NanumGothicOTF" charset="-127"/>
              <a:ea typeface="NanumGothicOTF" charset="-127"/>
              <a:cs typeface="NanumGothicOTF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463040" y="1336287"/>
            <a:ext cx="857650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The while loop loops through a block of code as long as a specified condition is true.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1489513" y="3819817"/>
            <a:ext cx="9212972" cy="31108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Code</a:t>
            </a:r>
            <a:endParaRPr kumimoji="1"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1489513" y="4130902"/>
            <a:ext cx="9212974" cy="207502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rgbClr val="C586C0"/>
                </a:solidFill>
                <a:latin typeface="Menlo" charset="0"/>
              </a:rPr>
              <a:t>while</a:t>
            </a:r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 (</a:t>
            </a:r>
            <a:r>
              <a:rPr lang="en-US" altLang="ko-KR" sz="1200" dirty="0" err="1">
                <a:solidFill>
                  <a:srgbClr val="9CDCFE"/>
                </a:solidFill>
                <a:latin typeface="Menlo" charset="0"/>
              </a:rPr>
              <a:t>i</a:t>
            </a:r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 &lt; </a:t>
            </a:r>
            <a:r>
              <a:rPr lang="en-US" altLang="ko-KR" sz="1200" dirty="0">
                <a:solidFill>
                  <a:srgbClr val="B5CEA8"/>
                </a:solidFill>
                <a:latin typeface="Menlo" charset="0"/>
              </a:rPr>
              <a:t>10</a:t>
            </a:r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) {</a:t>
            </a:r>
          </a:p>
          <a:p>
            <a:r>
              <a:rPr lang="en-US" altLang="ko-KR" sz="1200" dirty="0">
                <a:solidFill>
                  <a:srgbClr val="9CDCFE"/>
                </a:solidFill>
                <a:latin typeface="Menlo" charset="0"/>
              </a:rPr>
              <a:t>	text</a:t>
            </a:r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 += </a:t>
            </a:r>
            <a:r>
              <a:rPr lang="en-US" altLang="ko-KR" sz="1200" dirty="0">
                <a:solidFill>
                  <a:srgbClr val="CE9178"/>
                </a:solidFill>
                <a:latin typeface="Menlo" charset="0"/>
              </a:rPr>
              <a:t>"The number is "</a:t>
            </a:r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 + </a:t>
            </a:r>
            <a:r>
              <a:rPr lang="en-US" altLang="ko-KR" sz="1200" dirty="0" err="1">
                <a:solidFill>
                  <a:srgbClr val="9CDCFE"/>
                </a:solidFill>
                <a:latin typeface="Menlo" charset="0"/>
              </a:rPr>
              <a:t>i</a:t>
            </a:r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;</a:t>
            </a:r>
          </a:p>
          <a:p>
            <a:r>
              <a:rPr lang="en-US" altLang="ko-KR" sz="1200" dirty="0">
                <a:solidFill>
                  <a:srgbClr val="9CDCFE"/>
                </a:solidFill>
                <a:latin typeface="Menlo" charset="0"/>
              </a:rPr>
              <a:t>	</a:t>
            </a:r>
            <a:r>
              <a:rPr lang="en-US" altLang="ko-KR" sz="1200" dirty="0" err="1">
                <a:solidFill>
                  <a:srgbClr val="9CDCFE"/>
                </a:solidFill>
                <a:latin typeface="Menlo" charset="0"/>
              </a:rPr>
              <a:t>i</a:t>
            </a:r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++;</a:t>
            </a:r>
          </a:p>
          <a:p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}</a:t>
            </a:r>
            <a:endParaRPr lang="en-US" altLang="ko-KR" sz="1200" b="0" dirty="0">
              <a:solidFill>
                <a:srgbClr val="D4D4D4"/>
              </a:solidFill>
              <a:effectLst/>
              <a:latin typeface="Menlo" charset="0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9513" y="2293703"/>
            <a:ext cx="9212972" cy="1261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6243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2">
            <a:extLst>
              <a:ext uri="{FF2B5EF4-FFF2-40B4-BE49-F238E27FC236}">
                <a16:creationId xmlns:a16="http://schemas.microsoft.com/office/drawing/2014/main" id="{93EC8786-EBAD-4452-B1FA-CBD6ADE8C95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72720" y="380472"/>
            <a:ext cx="2580640" cy="457517"/>
          </a:xfrm>
        </p:spPr>
        <p:txBody>
          <a:bodyPr/>
          <a:lstStyle/>
          <a:p>
            <a:r>
              <a:rPr lang="en-US" altLang="ko-KR" b="1" dirty="0" err="1">
                <a:latin typeface="NanumGothicOTF" charset="-127"/>
                <a:ea typeface="NanumGothicOTF" charset="-127"/>
                <a:cs typeface="NanumGothicOTF" charset="-127"/>
              </a:rPr>
              <a:t>Node.Js</a:t>
            </a:r>
            <a:r>
              <a:rPr lang="en-US" altLang="ko-KR" b="1" dirty="0">
                <a:latin typeface="NanumGothicOTF" charset="-127"/>
                <a:ea typeface="NanumGothicOTF" charset="-127"/>
                <a:cs typeface="NanumGothicOTF" charset="-127"/>
              </a:rPr>
              <a:t> </a:t>
            </a:r>
            <a:r>
              <a:rPr lang="ko-KR" altLang="en-US" b="1" dirty="0">
                <a:latin typeface="NanumGothicOTF" charset="-127"/>
                <a:ea typeface="NanumGothicOTF" charset="-127"/>
                <a:cs typeface="NanumGothicOTF" charset="-127"/>
              </a:rPr>
              <a:t>문법</a:t>
            </a:r>
          </a:p>
        </p:txBody>
      </p:sp>
      <p:sp>
        <p:nvSpPr>
          <p:cNvPr id="8" name="텍스트 개체 틀 3">
            <a:extLst>
              <a:ext uri="{FF2B5EF4-FFF2-40B4-BE49-F238E27FC236}">
                <a16:creationId xmlns:a16="http://schemas.microsoft.com/office/drawing/2014/main" id="{2CA2FE37-E9EF-4415-8A7C-070D34FD0B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2720" y="840476"/>
            <a:ext cx="2580640" cy="340890"/>
          </a:xfrm>
        </p:spPr>
        <p:txBody>
          <a:bodyPr>
            <a:normAutofit/>
          </a:bodyPr>
          <a:lstStyle/>
          <a:p>
            <a:pPr algn="l"/>
            <a:r>
              <a:rPr lang="ko-KR" altLang="en-US" sz="1600" dirty="0"/>
              <a:t>조건문</a:t>
            </a:r>
            <a:r>
              <a:rPr lang="en-US" altLang="ko-KR" sz="1600" dirty="0"/>
              <a:t>(if-else)</a:t>
            </a:r>
            <a:endParaRPr lang="ko-KR" altLang="en-US" sz="1600" dirty="0">
              <a:latin typeface="NanumGothicOTF" charset="-127"/>
              <a:ea typeface="NanumGothicOTF" charset="-127"/>
              <a:cs typeface="NanumGothicOTF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774492" y="2260486"/>
            <a:ext cx="10643016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000000"/>
                </a:solidFill>
                <a:latin typeface="Segoe UI" charset="0"/>
              </a:rPr>
              <a:t>Conditional Statements</a:t>
            </a:r>
          </a:p>
          <a:p>
            <a:r>
              <a:rPr lang="en-US" altLang="ko-KR" dirty="0">
                <a:solidFill>
                  <a:srgbClr val="000000"/>
                </a:solidFill>
                <a:latin typeface="Verdana" charset="0"/>
              </a:rPr>
              <a:t>Very often when you write code, you want to perform different actions for different decisions.</a:t>
            </a:r>
          </a:p>
          <a:p>
            <a:r>
              <a:rPr lang="en-US" altLang="ko-KR" dirty="0">
                <a:solidFill>
                  <a:srgbClr val="000000"/>
                </a:solidFill>
                <a:latin typeface="Verdana" charset="0"/>
              </a:rPr>
              <a:t>You can use conditional statements in your code to do this.</a:t>
            </a:r>
          </a:p>
          <a:p>
            <a:r>
              <a:rPr lang="en-US" altLang="ko-KR" dirty="0">
                <a:solidFill>
                  <a:srgbClr val="000000"/>
                </a:solidFill>
                <a:latin typeface="Verdana" charset="0"/>
              </a:rPr>
              <a:t>In JavaScript we have the following conditional statements:</a:t>
            </a:r>
          </a:p>
          <a:p>
            <a:endParaRPr lang="en-US" altLang="ko-KR" dirty="0">
              <a:solidFill>
                <a:srgbClr val="000000"/>
              </a:solidFill>
              <a:latin typeface="Verdana" charset="0"/>
            </a:endParaRPr>
          </a:p>
          <a:p>
            <a:pPr>
              <a:buFont typeface="Arial" charset="0"/>
              <a:buChar char="•"/>
            </a:pPr>
            <a:r>
              <a:rPr lang="en-US" altLang="ko-KR" dirty="0">
                <a:solidFill>
                  <a:srgbClr val="000000"/>
                </a:solidFill>
                <a:latin typeface="Verdana" charset="0"/>
              </a:rPr>
              <a:t>Use</a:t>
            </a:r>
            <a:r>
              <a:rPr lang="en-US" altLang="ko-KR" b="1" dirty="0">
                <a:solidFill>
                  <a:srgbClr val="000000"/>
                </a:solidFill>
                <a:latin typeface="Verdana" charset="0"/>
              </a:rPr>
              <a:t> if </a:t>
            </a:r>
            <a:r>
              <a:rPr lang="en-US" altLang="ko-KR" dirty="0">
                <a:solidFill>
                  <a:srgbClr val="000000"/>
                </a:solidFill>
                <a:latin typeface="Verdana" charset="0"/>
              </a:rPr>
              <a:t>to specify a block of code to be executed, if a specified condition is true</a:t>
            </a:r>
          </a:p>
          <a:p>
            <a:pPr>
              <a:buFont typeface="Arial" charset="0"/>
              <a:buChar char="•"/>
            </a:pPr>
            <a:r>
              <a:rPr lang="en-US" altLang="ko-KR" dirty="0">
                <a:solidFill>
                  <a:srgbClr val="000000"/>
                </a:solidFill>
                <a:latin typeface="Verdana" charset="0"/>
              </a:rPr>
              <a:t>Use </a:t>
            </a:r>
            <a:r>
              <a:rPr lang="en-US" altLang="ko-KR" b="1" dirty="0">
                <a:solidFill>
                  <a:srgbClr val="000000"/>
                </a:solidFill>
                <a:latin typeface="Verdana" charset="0"/>
              </a:rPr>
              <a:t>else</a:t>
            </a:r>
            <a:r>
              <a:rPr lang="en-US" altLang="ko-KR" dirty="0">
                <a:solidFill>
                  <a:srgbClr val="000000"/>
                </a:solidFill>
                <a:latin typeface="Verdana" charset="0"/>
              </a:rPr>
              <a:t> to specify a block of code to be executed, if the same condition is false</a:t>
            </a:r>
          </a:p>
          <a:p>
            <a:pPr>
              <a:buFont typeface="Arial" charset="0"/>
              <a:buChar char="•"/>
            </a:pPr>
            <a:r>
              <a:rPr lang="en-US" altLang="ko-KR" dirty="0">
                <a:solidFill>
                  <a:srgbClr val="000000"/>
                </a:solidFill>
                <a:latin typeface="Verdana" charset="0"/>
              </a:rPr>
              <a:t>Use </a:t>
            </a:r>
            <a:r>
              <a:rPr lang="en-US" altLang="ko-KR" b="1" dirty="0">
                <a:solidFill>
                  <a:srgbClr val="000000"/>
                </a:solidFill>
                <a:latin typeface="Verdana" charset="0"/>
              </a:rPr>
              <a:t>else if</a:t>
            </a:r>
            <a:r>
              <a:rPr lang="en-US" altLang="ko-KR" dirty="0">
                <a:solidFill>
                  <a:srgbClr val="000000"/>
                </a:solidFill>
                <a:latin typeface="Verdana" charset="0"/>
              </a:rPr>
              <a:t> to specify a new condition to test, if the first condition is false</a:t>
            </a:r>
          </a:p>
          <a:p>
            <a:pPr>
              <a:buFont typeface="Arial" charset="0"/>
              <a:buChar char="•"/>
            </a:pPr>
            <a:r>
              <a:rPr lang="en-US" altLang="ko-KR" dirty="0">
                <a:solidFill>
                  <a:srgbClr val="000000"/>
                </a:solidFill>
                <a:latin typeface="Verdana" charset="0"/>
              </a:rPr>
              <a:t>Use </a:t>
            </a:r>
            <a:r>
              <a:rPr lang="en-US" altLang="ko-KR" b="1" dirty="0">
                <a:solidFill>
                  <a:srgbClr val="000000"/>
                </a:solidFill>
                <a:latin typeface="Verdana" charset="0"/>
              </a:rPr>
              <a:t>switch</a:t>
            </a:r>
            <a:r>
              <a:rPr lang="en-US" altLang="ko-KR" dirty="0">
                <a:solidFill>
                  <a:srgbClr val="000000"/>
                </a:solidFill>
                <a:latin typeface="Verdana" charset="0"/>
              </a:rPr>
              <a:t> to specify many alternative blocks of code to be executed</a:t>
            </a:r>
          </a:p>
          <a:p>
            <a:br>
              <a:rPr lang="en-US" altLang="ko-KR" dirty="0">
                <a:solidFill>
                  <a:srgbClr val="000000"/>
                </a:solidFill>
                <a:latin typeface="Verdana" charset="0"/>
              </a:rPr>
            </a:br>
            <a:endParaRPr lang="en-US" altLang="ko-KR" b="0" i="0" dirty="0">
              <a:solidFill>
                <a:srgbClr val="000000"/>
              </a:solidFill>
              <a:effectLst/>
              <a:latin typeface="Verdan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51291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2">
            <a:extLst>
              <a:ext uri="{FF2B5EF4-FFF2-40B4-BE49-F238E27FC236}">
                <a16:creationId xmlns:a16="http://schemas.microsoft.com/office/drawing/2014/main" id="{93EC8786-EBAD-4452-B1FA-CBD6ADE8C95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72720" y="380472"/>
            <a:ext cx="2580640" cy="457517"/>
          </a:xfrm>
        </p:spPr>
        <p:txBody>
          <a:bodyPr/>
          <a:lstStyle/>
          <a:p>
            <a:r>
              <a:rPr lang="en-US" altLang="ko-KR" b="1" dirty="0" err="1">
                <a:latin typeface="NanumGothicOTF" charset="-127"/>
                <a:ea typeface="NanumGothicOTF" charset="-127"/>
                <a:cs typeface="NanumGothicOTF" charset="-127"/>
              </a:rPr>
              <a:t>Node.Js</a:t>
            </a:r>
            <a:r>
              <a:rPr lang="en-US" altLang="ko-KR" b="1" dirty="0">
                <a:latin typeface="NanumGothicOTF" charset="-127"/>
                <a:ea typeface="NanumGothicOTF" charset="-127"/>
                <a:cs typeface="NanumGothicOTF" charset="-127"/>
              </a:rPr>
              <a:t> </a:t>
            </a:r>
            <a:r>
              <a:rPr lang="ko-KR" altLang="en-US" b="1" dirty="0">
                <a:latin typeface="NanumGothicOTF" charset="-127"/>
                <a:ea typeface="NanumGothicOTF" charset="-127"/>
                <a:cs typeface="NanumGothicOTF" charset="-127"/>
              </a:rPr>
              <a:t>문법</a:t>
            </a:r>
          </a:p>
        </p:txBody>
      </p:sp>
      <p:sp>
        <p:nvSpPr>
          <p:cNvPr id="8" name="텍스트 개체 틀 3">
            <a:extLst>
              <a:ext uri="{FF2B5EF4-FFF2-40B4-BE49-F238E27FC236}">
                <a16:creationId xmlns:a16="http://schemas.microsoft.com/office/drawing/2014/main" id="{2CA2FE37-E9EF-4415-8A7C-070D34FD0B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2720" y="840476"/>
            <a:ext cx="2580640" cy="340890"/>
          </a:xfrm>
        </p:spPr>
        <p:txBody>
          <a:bodyPr>
            <a:normAutofit/>
          </a:bodyPr>
          <a:lstStyle/>
          <a:p>
            <a:pPr algn="l"/>
            <a:r>
              <a:rPr lang="ko-KR" altLang="en-US" sz="1600" dirty="0"/>
              <a:t>조건문</a:t>
            </a:r>
            <a:r>
              <a:rPr lang="en-US" altLang="ko-KR" sz="1600" dirty="0"/>
              <a:t>(if-else)</a:t>
            </a:r>
            <a:endParaRPr lang="ko-KR" altLang="en-US" sz="1600" dirty="0">
              <a:latin typeface="NanumGothicOTF" charset="-127"/>
              <a:ea typeface="NanumGothicOTF" charset="-127"/>
              <a:cs typeface="NanumGothicOTF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6492" y="1616154"/>
            <a:ext cx="9119016" cy="1231867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1489513" y="3819817"/>
            <a:ext cx="9212972" cy="31108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Code</a:t>
            </a:r>
            <a:endParaRPr kumimoji="1"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1489513" y="4130902"/>
            <a:ext cx="9212974" cy="207502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rgbClr val="C586C0"/>
                </a:solidFill>
                <a:latin typeface="Menlo" charset="0"/>
              </a:rPr>
              <a:t>if</a:t>
            </a:r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 (</a:t>
            </a:r>
            <a:r>
              <a:rPr lang="en-US" altLang="ko-KR" sz="1200" dirty="0">
                <a:solidFill>
                  <a:srgbClr val="9CDCFE"/>
                </a:solidFill>
                <a:latin typeface="Menlo" charset="0"/>
              </a:rPr>
              <a:t>hour</a:t>
            </a:r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 &lt; </a:t>
            </a:r>
            <a:r>
              <a:rPr lang="en-US" altLang="ko-KR" sz="1200" dirty="0">
                <a:solidFill>
                  <a:srgbClr val="B5CEA8"/>
                </a:solidFill>
                <a:latin typeface="Menlo" charset="0"/>
              </a:rPr>
              <a:t>18</a:t>
            </a:r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) {</a:t>
            </a:r>
          </a:p>
          <a:p>
            <a:r>
              <a:rPr lang="en-US" altLang="ko-KR" sz="1200" dirty="0">
                <a:solidFill>
                  <a:srgbClr val="9CDCFE"/>
                </a:solidFill>
                <a:latin typeface="Menlo" charset="0"/>
              </a:rPr>
              <a:t>	greeting</a:t>
            </a:r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 = </a:t>
            </a:r>
            <a:r>
              <a:rPr lang="en-US" altLang="ko-KR" sz="1200" dirty="0">
                <a:solidFill>
                  <a:srgbClr val="CE9178"/>
                </a:solidFill>
                <a:latin typeface="Menlo" charset="0"/>
              </a:rPr>
              <a:t>"Good day"</a:t>
            </a:r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;</a:t>
            </a:r>
          </a:p>
          <a:p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}</a:t>
            </a:r>
          </a:p>
          <a:p>
            <a:br>
              <a:rPr lang="en-US" altLang="ko-KR" sz="1200" dirty="0">
                <a:solidFill>
                  <a:srgbClr val="D4D4D4"/>
                </a:solidFill>
                <a:latin typeface="Menlo" charset="0"/>
              </a:rPr>
            </a:br>
            <a:endParaRPr lang="en-US" altLang="ko-KR" sz="1200" b="0" dirty="0">
              <a:solidFill>
                <a:srgbClr val="D4D4D4"/>
              </a:solidFill>
              <a:effectLst/>
              <a:latin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33327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3">
            <a:extLst>
              <a:ext uri="{FF2B5EF4-FFF2-40B4-BE49-F238E27FC236}">
                <a16:creationId xmlns:a16="http://schemas.microsoft.com/office/drawing/2014/main" id="{705B06C5-8075-4CCC-B382-B969C830CF1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466975" y="3046412"/>
            <a:ext cx="7258050" cy="10874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ko-KR" sz="4300" dirty="0">
                <a:latin typeface="Daum" charset="-127"/>
                <a:ea typeface="Daum" charset="-127"/>
                <a:cs typeface="Daum" charset="-127"/>
              </a:rPr>
              <a:t>NODEJS</a:t>
            </a:r>
            <a:r>
              <a:rPr lang="en-US" altLang="ko-KR" dirty="0">
                <a:latin typeface="Daum" charset="-127"/>
                <a:ea typeface="Daum" charset="-127"/>
                <a:cs typeface="Daum" charset="-127"/>
              </a:rPr>
              <a:t> </a:t>
            </a:r>
            <a:endParaRPr lang="ko-KR" altLang="en-US" dirty="0">
              <a:latin typeface="Daum" charset="-127"/>
              <a:ea typeface="Daum" charset="-127"/>
              <a:cs typeface="Daum" charset="-127"/>
            </a:endParaRPr>
          </a:p>
        </p:txBody>
      </p:sp>
      <p:sp>
        <p:nvSpPr>
          <p:cNvPr id="8" name="텍스트 개체 틀 4">
            <a:extLst>
              <a:ext uri="{FF2B5EF4-FFF2-40B4-BE49-F238E27FC236}">
                <a16:creationId xmlns:a16="http://schemas.microsoft.com/office/drawing/2014/main" id="{53718F62-DF5D-4AFE-A60B-D1C80B30869F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110037" y="3811588"/>
            <a:ext cx="3971925" cy="322262"/>
          </a:xfrm>
        </p:spPr>
        <p:txBody>
          <a:bodyPr>
            <a:normAutofit fontScale="62500" lnSpcReduction="20000"/>
          </a:bodyPr>
          <a:lstStyle/>
          <a:p>
            <a:pPr marL="0" indent="0" algn="ctr">
              <a:buNone/>
            </a:pPr>
            <a:r>
              <a:rPr lang="en-US" altLang="ko-KR" dirty="0">
                <a:latin typeface="Daum" charset="-127"/>
                <a:ea typeface="Daum" charset="-127"/>
                <a:cs typeface="Daum" charset="-127"/>
              </a:rPr>
              <a:t>-</a:t>
            </a:r>
            <a:r>
              <a:rPr lang="ko-KR" altLang="en-US" dirty="0">
                <a:latin typeface="Daum" charset="-127"/>
                <a:ea typeface="Daum" charset="-127"/>
                <a:cs typeface="Daum" charset="-127"/>
              </a:rPr>
              <a:t>비동기 </a:t>
            </a:r>
            <a:r>
              <a:rPr lang="en-US" altLang="ko-KR" dirty="0">
                <a:latin typeface="Daum" charset="-127"/>
                <a:ea typeface="Daum" charset="-127"/>
                <a:cs typeface="Daum" charset="-127"/>
              </a:rPr>
              <a:t>/</a:t>
            </a:r>
            <a:r>
              <a:rPr lang="ko-KR" altLang="en-US" dirty="0">
                <a:latin typeface="Daum" charset="-127"/>
                <a:ea typeface="Daum" charset="-127"/>
                <a:cs typeface="Daum" charset="-127"/>
              </a:rPr>
              <a:t> 동기 프로그래밍</a:t>
            </a:r>
            <a:r>
              <a:rPr lang="en-US" altLang="ko-KR" dirty="0">
                <a:latin typeface="Daum" charset="-127"/>
                <a:ea typeface="Daum" charset="-127"/>
                <a:cs typeface="Daum" charset="-127"/>
              </a:rPr>
              <a:t>-</a:t>
            </a:r>
            <a:endParaRPr lang="ko-KR" altLang="en-US" dirty="0">
              <a:latin typeface="Daum" charset="-127"/>
              <a:ea typeface="Daum" charset="-127"/>
              <a:cs typeface="Daum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832554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ko-KR" altLang="en-US" dirty="0"/>
              <a:t>동기 비동기 함수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85000" lnSpcReduction="10000"/>
          </a:bodyPr>
          <a:lstStyle/>
          <a:p>
            <a:r>
              <a:rPr kumimoji="1" lang="ko-KR" altLang="en-US" dirty="0"/>
              <a:t>프로그램밍 방식의 차이점</a:t>
            </a:r>
          </a:p>
        </p:txBody>
      </p:sp>
      <p:sp>
        <p:nvSpPr>
          <p:cNvPr id="7" name="타원 6"/>
          <p:cNvSpPr/>
          <p:nvPr/>
        </p:nvSpPr>
        <p:spPr>
          <a:xfrm>
            <a:off x="930936" y="2358564"/>
            <a:ext cx="2064327" cy="206432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latin typeface="Daum" charset="-127"/>
                <a:ea typeface="Daum" charset="-127"/>
                <a:cs typeface="Daum" charset="-127"/>
              </a:rPr>
              <a:t>10</a:t>
            </a:r>
            <a:r>
              <a:rPr kumimoji="1" lang="ko-KR" altLang="en-US" dirty="0">
                <a:latin typeface="Daum" charset="-127"/>
                <a:ea typeface="Daum" charset="-127"/>
                <a:cs typeface="Daum" charset="-127"/>
              </a:rPr>
              <a:t>분이</a:t>
            </a:r>
            <a:endParaRPr kumimoji="1" lang="en-US" altLang="ko-KR" dirty="0">
              <a:latin typeface="Daum" charset="-127"/>
              <a:ea typeface="Daum" charset="-127"/>
              <a:cs typeface="Daum" charset="-127"/>
            </a:endParaRPr>
          </a:p>
          <a:p>
            <a:pPr algn="ctr"/>
            <a:r>
              <a:rPr kumimoji="1" lang="ko-KR" altLang="en-US" dirty="0" err="1">
                <a:latin typeface="Daum" charset="-127"/>
                <a:ea typeface="Daum" charset="-127"/>
                <a:cs typeface="Daum" charset="-127"/>
              </a:rPr>
              <a:t>걸리는일</a:t>
            </a:r>
            <a:endParaRPr kumimoji="1" lang="ko-KR" altLang="en-US" dirty="0">
              <a:latin typeface="Daum" charset="-127"/>
              <a:ea typeface="Daum" charset="-127"/>
              <a:cs typeface="Daum" charset="-127"/>
            </a:endParaRPr>
          </a:p>
        </p:txBody>
      </p:sp>
      <p:sp>
        <p:nvSpPr>
          <p:cNvPr id="8" name="타원 7"/>
          <p:cNvSpPr/>
          <p:nvPr/>
        </p:nvSpPr>
        <p:spPr>
          <a:xfrm>
            <a:off x="2995263" y="2398154"/>
            <a:ext cx="2064327" cy="206432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latin typeface="Daum" charset="-127"/>
                <a:ea typeface="Daum" charset="-127"/>
                <a:cs typeface="Daum" charset="-127"/>
              </a:rPr>
              <a:t>1</a:t>
            </a:r>
            <a:r>
              <a:rPr kumimoji="1" lang="ko-KR" altLang="en-US" dirty="0">
                <a:latin typeface="Daum" charset="-127"/>
                <a:ea typeface="Daum" charset="-127"/>
                <a:cs typeface="Daum" charset="-127"/>
              </a:rPr>
              <a:t>시간이 </a:t>
            </a:r>
            <a:endParaRPr kumimoji="1" lang="en-US" altLang="ko-KR" dirty="0">
              <a:latin typeface="Daum" charset="-127"/>
              <a:ea typeface="Daum" charset="-127"/>
              <a:cs typeface="Daum" charset="-127"/>
            </a:endParaRPr>
          </a:p>
          <a:p>
            <a:pPr algn="ctr"/>
            <a:r>
              <a:rPr kumimoji="1" lang="ko-KR" altLang="en-US" dirty="0" err="1">
                <a:latin typeface="Daum" charset="-127"/>
                <a:ea typeface="Daum" charset="-127"/>
                <a:cs typeface="Daum" charset="-127"/>
              </a:rPr>
              <a:t>걸리는일</a:t>
            </a:r>
            <a:endParaRPr kumimoji="1" lang="ko-KR" altLang="en-US" dirty="0">
              <a:latin typeface="Daum" charset="-127"/>
              <a:ea typeface="Daum" charset="-127"/>
              <a:cs typeface="Daum" charset="-127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9196736" y="2358561"/>
            <a:ext cx="2064327" cy="206432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latin typeface="Daum" charset="-127"/>
                <a:ea typeface="Daum" charset="-127"/>
                <a:cs typeface="Daum" charset="-127"/>
              </a:rPr>
              <a:t>10</a:t>
            </a:r>
            <a:r>
              <a:rPr kumimoji="1" lang="ko-KR" altLang="en-US" dirty="0">
                <a:latin typeface="Daum" charset="-127"/>
                <a:ea typeface="Daum" charset="-127"/>
                <a:cs typeface="Daum" charset="-127"/>
              </a:rPr>
              <a:t>분</a:t>
            </a:r>
          </a:p>
        </p:txBody>
      </p:sp>
      <p:sp>
        <p:nvSpPr>
          <p:cNvPr id="10" name="텍스트 상자 9"/>
          <p:cNvSpPr txBox="1"/>
          <p:nvPr/>
        </p:nvSpPr>
        <p:spPr>
          <a:xfrm>
            <a:off x="1833687" y="5325128"/>
            <a:ext cx="4828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latin typeface="Daum" charset="-127"/>
                <a:ea typeface="Daum" charset="-127"/>
                <a:cs typeface="Daum" charset="-127"/>
              </a:rPr>
              <a:t>동기적 </a:t>
            </a:r>
            <a:r>
              <a:rPr kumimoji="1" lang="en-US" altLang="ko-KR" dirty="0">
                <a:latin typeface="Daum" charset="-127"/>
                <a:ea typeface="Daum" charset="-127"/>
                <a:cs typeface="Daum" charset="-127"/>
              </a:rPr>
              <a:t>:</a:t>
            </a:r>
            <a:r>
              <a:rPr kumimoji="1" lang="ko-KR" altLang="en-US" dirty="0">
                <a:latin typeface="Daum" charset="-127"/>
                <a:ea typeface="Daum" charset="-127"/>
                <a:cs typeface="Daum" charset="-127"/>
              </a:rPr>
              <a:t> 일의 순서가 중요할때 하나하나 처리</a:t>
            </a:r>
          </a:p>
        </p:txBody>
      </p:sp>
      <p:sp>
        <p:nvSpPr>
          <p:cNvPr id="11" name="텍스트 상자 10"/>
          <p:cNvSpPr txBox="1"/>
          <p:nvPr/>
        </p:nvSpPr>
        <p:spPr>
          <a:xfrm>
            <a:off x="1833686" y="5734050"/>
            <a:ext cx="52902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latin typeface="Daum" charset="-127"/>
                <a:ea typeface="Daum" charset="-127"/>
                <a:cs typeface="Daum" charset="-127"/>
              </a:rPr>
              <a:t>비동기적 </a:t>
            </a:r>
            <a:r>
              <a:rPr kumimoji="1" lang="en-US" altLang="ko-KR" dirty="0">
                <a:latin typeface="Daum" charset="-127"/>
                <a:ea typeface="Daum" charset="-127"/>
                <a:cs typeface="Daum" charset="-127"/>
              </a:rPr>
              <a:t>:</a:t>
            </a:r>
            <a:r>
              <a:rPr kumimoji="1" lang="ko-KR" altLang="en-US" dirty="0">
                <a:latin typeface="Daum" charset="-127"/>
                <a:ea typeface="Daum" charset="-127"/>
                <a:cs typeface="Daum" charset="-127"/>
              </a:rPr>
              <a:t> 동시에 일을 지시하고 끝날때까지 대기</a:t>
            </a:r>
          </a:p>
        </p:txBody>
      </p:sp>
      <p:sp>
        <p:nvSpPr>
          <p:cNvPr id="12" name="타원 11"/>
          <p:cNvSpPr/>
          <p:nvPr/>
        </p:nvSpPr>
        <p:spPr>
          <a:xfrm>
            <a:off x="5063836" y="2358562"/>
            <a:ext cx="2064327" cy="206432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latin typeface="Daum" charset="-127"/>
                <a:ea typeface="Daum" charset="-127"/>
                <a:cs typeface="Daum" charset="-127"/>
              </a:rPr>
              <a:t>5</a:t>
            </a:r>
            <a:r>
              <a:rPr kumimoji="1" lang="ko-KR" altLang="en-US" dirty="0">
                <a:latin typeface="Daum" charset="-127"/>
                <a:ea typeface="Daum" charset="-127"/>
                <a:cs typeface="Daum" charset="-127"/>
              </a:rPr>
              <a:t>분</a:t>
            </a:r>
          </a:p>
        </p:txBody>
      </p:sp>
      <p:sp>
        <p:nvSpPr>
          <p:cNvPr id="13" name="타원 12"/>
          <p:cNvSpPr/>
          <p:nvPr/>
        </p:nvSpPr>
        <p:spPr>
          <a:xfrm>
            <a:off x="7123917" y="2358562"/>
            <a:ext cx="2064327" cy="206432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latin typeface="Daum" charset="-127"/>
                <a:ea typeface="Daum" charset="-127"/>
                <a:cs typeface="Daum" charset="-127"/>
              </a:rPr>
              <a:t>2</a:t>
            </a:r>
            <a:r>
              <a:rPr kumimoji="1" lang="ko-KR" altLang="en-US" dirty="0">
                <a:latin typeface="Daum" charset="-127"/>
                <a:ea typeface="Daum" charset="-127"/>
                <a:cs typeface="Daum" charset="-127"/>
              </a:rPr>
              <a:t>시간</a:t>
            </a:r>
          </a:p>
        </p:txBody>
      </p:sp>
      <p:sp>
        <p:nvSpPr>
          <p:cNvPr id="2" name="텍스트 상자 1"/>
          <p:cNvSpPr txBox="1"/>
          <p:nvPr/>
        </p:nvSpPr>
        <p:spPr>
          <a:xfrm>
            <a:off x="930936" y="1693000"/>
            <a:ext cx="1938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latin typeface="Daum" charset="-127"/>
                <a:ea typeface="Daum" charset="-127"/>
                <a:cs typeface="Daum" charset="-127"/>
              </a:rPr>
              <a:t>사람이 일을 </a:t>
            </a:r>
            <a:r>
              <a:rPr kumimoji="1" lang="ko-KR" altLang="en-US" dirty="0" err="1">
                <a:latin typeface="Daum" charset="-127"/>
                <a:ea typeface="Daum" charset="-127"/>
                <a:cs typeface="Daum" charset="-127"/>
              </a:rPr>
              <a:t>할때</a:t>
            </a:r>
            <a:endParaRPr kumimoji="1" lang="ko-KR" altLang="en-US" dirty="0">
              <a:latin typeface="Daum" charset="-127"/>
              <a:ea typeface="Daum" charset="-127"/>
              <a:cs typeface="Daum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002615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067B626C-AD1D-0F45-BE4A-D69314A0A080}"/>
              </a:ext>
            </a:extLst>
          </p:cNvPr>
          <p:cNvCxnSpPr>
            <a:cxnSpLocks/>
            <a:endCxn id="17" idx="2"/>
          </p:cNvCxnSpPr>
          <p:nvPr/>
        </p:nvCxnSpPr>
        <p:spPr>
          <a:xfrm>
            <a:off x="3707892" y="2408546"/>
            <a:ext cx="5965302" cy="113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172720" y="380472"/>
            <a:ext cx="2580640" cy="457517"/>
          </a:xfrm>
        </p:spPr>
        <p:txBody>
          <a:bodyPr/>
          <a:lstStyle/>
          <a:p>
            <a:r>
              <a:rPr kumimoji="1" lang="ko-KR" altLang="en-US" dirty="0"/>
              <a:t>동기 비동기 함수</a:t>
            </a:r>
          </a:p>
        </p:txBody>
      </p:sp>
      <p:sp>
        <p:nvSpPr>
          <p:cNvPr id="8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172720" y="840476"/>
            <a:ext cx="2580640" cy="340890"/>
          </a:xfrm>
        </p:spPr>
        <p:txBody>
          <a:bodyPr>
            <a:normAutofit fontScale="85000" lnSpcReduction="10000"/>
          </a:bodyPr>
          <a:lstStyle/>
          <a:p>
            <a:r>
              <a:rPr kumimoji="1" lang="ko-KR" altLang="en-US" dirty="0"/>
              <a:t>프로그램밍 방식의 차이점</a:t>
            </a:r>
          </a:p>
        </p:txBody>
      </p:sp>
      <p:sp>
        <p:nvSpPr>
          <p:cNvPr id="18" name="텍스트 상자 17"/>
          <p:cNvSpPr txBox="1"/>
          <p:nvPr/>
        </p:nvSpPr>
        <p:spPr>
          <a:xfrm>
            <a:off x="1054735" y="2234952"/>
            <a:ext cx="1176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>
                <a:latin typeface="Daum" charset="-127"/>
                <a:ea typeface="Daum" charset="-127"/>
                <a:cs typeface="Daum" charset="-127"/>
              </a:rPr>
              <a:t>동기 방식</a:t>
            </a:r>
            <a:endParaRPr kumimoji="1" lang="en-US" altLang="ko-KR" dirty="0">
              <a:latin typeface="Daum" charset="-127"/>
              <a:ea typeface="Daum" charset="-127"/>
              <a:cs typeface="Daum" charset="-127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3458D16A-55AF-E747-8263-B0EB431699EB}"/>
              </a:ext>
            </a:extLst>
          </p:cNvPr>
          <p:cNvSpPr/>
          <p:nvPr/>
        </p:nvSpPr>
        <p:spPr>
          <a:xfrm>
            <a:off x="2574614" y="1853247"/>
            <a:ext cx="1133278" cy="113327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dirty="0">
                <a:latin typeface="Daum" charset="-127"/>
                <a:ea typeface="Daum" charset="-127"/>
                <a:cs typeface="Daum" charset="-127"/>
              </a:rPr>
              <a:t>10</a:t>
            </a:r>
            <a:r>
              <a:rPr kumimoji="1" lang="ko-KR" altLang="en-US" sz="1200" dirty="0">
                <a:latin typeface="Daum" charset="-127"/>
                <a:ea typeface="Daum" charset="-127"/>
                <a:cs typeface="Daum" charset="-127"/>
              </a:rPr>
              <a:t>분이</a:t>
            </a:r>
            <a:endParaRPr kumimoji="1" lang="en-US" altLang="ko-KR" sz="1200" dirty="0">
              <a:latin typeface="Daum" charset="-127"/>
              <a:ea typeface="Daum" charset="-127"/>
              <a:cs typeface="Daum" charset="-127"/>
            </a:endParaRPr>
          </a:p>
          <a:p>
            <a:pPr algn="ctr"/>
            <a:r>
              <a:rPr kumimoji="1" lang="ko-KR" altLang="en-US" sz="1200" dirty="0" err="1">
                <a:latin typeface="Daum" charset="-127"/>
                <a:ea typeface="Daum" charset="-127"/>
                <a:cs typeface="Daum" charset="-127"/>
              </a:rPr>
              <a:t>걸리는일</a:t>
            </a:r>
            <a:endParaRPr kumimoji="1" lang="ko-KR" altLang="en-US" sz="1200" dirty="0">
              <a:latin typeface="Daum" charset="-127"/>
              <a:ea typeface="Daum" charset="-127"/>
              <a:cs typeface="Daum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70DBA11D-096A-1E4E-B031-A96EFAB1AC65}"/>
              </a:ext>
            </a:extLst>
          </p:cNvPr>
          <p:cNvSpPr/>
          <p:nvPr/>
        </p:nvSpPr>
        <p:spPr>
          <a:xfrm>
            <a:off x="4349259" y="1841907"/>
            <a:ext cx="1133278" cy="113327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dirty="0">
                <a:latin typeface="Daum" charset="-127"/>
                <a:ea typeface="Daum" charset="-127"/>
                <a:cs typeface="Daum" charset="-127"/>
              </a:rPr>
              <a:t>1</a:t>
            </a:r>
            <a:r>
              <a:rPr kumimoji="1" lang="ko-KR" altLang="en-US" sz="1200" dirty="0">
                <a:latin typeface="Daum" charset="-127"/>
                <a:ea typeface="Daum" charset="-127"/>
                <a:cs typeface="Daum" charset="-127"/>
              </a:rPr>
              <a:t>시간이 </a:t>
            </a:r>
            <a:endParaRPr kumimoji="1" lang="en-US" altLang="ko-KR" sz="1200" dirty="0">
              <a:latin typeface="Daum" charset="-127"/>
              <a:ea typeface="Daum" charset="-127"/>
              <a:cs typeface="Daum" charset="-127"/>
            </a:endParaRPr>
          </a:p>
          <a:p>
            <a:pPr algn="ctr"/>
            <a:r>
              <a:rPr kumimoji="1" lang="ko-KR" altLang="en-US" sz="1200" dirty="0" err="1">
                <a:latin typeface="Daum" charset="-127"/>
                <a:ea typeface="Daum" charset="-127"/>
                <a:cs typeface="Daum" charset="-127"/>
              </a:rPr>
              <a:t>걸리는일</a:t>
            </a:r>
            <a:endParaRPr kumimoji="1" lang="ko-KR" altLang="en-US" sz="1200" dirty="0">
              <a:latin typeface="Daum" charset="-127"/>
              <a:ea typeface="Daum" charset="-127"/>
              <a:cs typeface="Daum" charset="-127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B23F7785-2A4C-9541-B97B-62EDAF66A269}"/>
              </a:ext>
            </a:extLst>
          </p:cNvPr>
          <p:cNvSpPr/>
          <p:nvPr/>
        </p:nvSpPr>
        <p:spPr>
          <a:xfrm>
            <a:off x="9673194" y="1853247"/>
            <a:ext cx="1133278" cy="113327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dirty="0">
                <a:latin typeface="Daum" charset="-127"/>
                <a:ea typeface="Daum" charset="-127"/>
                <a:cs typeface="Daum" charset="-127"/>
              </a:rPr>
              <a:t>10</a:t>
            </a:r>
            <a:r>
              <a:rPr kumimoji="1" lang="ko-KR" altLang="en-US" sz="1200" dirty="0">
                <a:latin typeface="Daum" charset="-127"/>
                <a:ea typeface="Daum" charset="-127"/>
                <a:cs typeface="Daum" charset="-127"/>
              </a:rPr>
              <a:t>분</a:t>
            </a: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3668DAC0-58DD-4C46-B0D2-75846531364D}"/>
              </a:ext>
            </a:extLst>
          </p:cNvPr>
          <p:cNvSpPr/>
          <p:nvPr/>
        </p:nvSpPr>
        <p:spPr>
          <a:xfrm>
            <a:off x="6123904" y="1853247"/>
            <a:ext cx="1133278" cy="113327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dirty="0">
                <a:latin typeface="Daum" charset="-127"/>
                <a:ea typeface="Daum" charset="-127"/>
                <a:cs typeface="Daum" charset="-127"/>
              </a:rPr>
              <a:t>5</a:t>
            </a:r>
            <a:r>
              <a:rPr kumimoji="1" lang="ko-KR" altLang="en-US" sz="1200" dirty="0">
                <a:latin typeface="Daum" charset="-127"/>
                <a:ea typeface="Daum" charset="-127"/>
                <a:cs typeface="Daum" charset="-127"/>
              </a:rPr>
              <a:t>분</a:t>
            </a: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5C21D241-337C-D448-B992-40B823FD18EC}"/>
              </a:ext>
            </a:extLst>
          </p:cNvPr>
          <p:cNvSpPr/>
          <p:nvPr/>
        </p:nvSpPr>
        <p:spPr>
          <a:xfrm>
            <a:off x="7898549" y="1853247"/>
            <a:ext cx="1133278" cy="113327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dirty="0">
                <a:latin typeface="Daum" charset="-127"/>
                <a:ea typeface="Daum" charset="-127"/>
                <a:cs typeface="Daum" charset="-127"/>
              </a:rPr>
              <a:t>2</a:t>
            </a:r>
            <a:r>
              <a:rPr kumimoji="1" lang="ko-KR" altLang="en-US" sz="1200" dirty="0">
                <a:latin typeface="Daum" charset="-127"/>
                <a:ea typeface="Daum" charset="-127"/>
                <a:cs typeface="Daum" charset="-127"/>
              </a:rPr>
              <a:t>시간</a:t>
            </a: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26E659B5-8130-764E-B709-DE4D1BA960C6}"/>
              </a:ext>
            </a:extLst>
          </p:cNvPr>
          <p:cNvSpPr/>
          <p:nvPr/>
        </p:nvSpPr>
        <p:spPr>
          <a:xfrm>
            <a:off x="2574614" y="4083971"/>
            <a:ext cx="1133278" cy="113327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dirty="0">
                <a:latin typeface="Daum" charset="-127"/>
                <a:ea typeface="Daum" charset="-127"/>
                <a:cs typeface="Daum" charset="-127"/>
              </a:rPr>
              <a:t>10</a:t>
            </a:r>
            <a:r>
              <a:rPr kumimoji="1" lang="ko-KR" altLang="en-US" sz="1200" dirty="0">
                <a:latin typeface="Daum" charset="-127"/>
                <a:ea typeface="Daum" charset="-127"/>
                <a:cs typeface="Daum" charset="-127"/>
              </a:rPr>
              <a:t>분이</a:t>
            </a:r>
            <a:endParaRPr kumimoji="1" lang="en-US" altLang="ko-KR" sz="1200" dirty="0">
              <a:latin typeface="Daum" charset="-127"/>
              <a:ea typeface="Daum" charset="-127"/>
              <a:cs typeface="Daum" charset="-127"/>
            </a:endParaRPr>
          </a:p>
          <a:p>
            <a:pPr algn="ctr"/>
            <a:r>
              <a:rPr kumimoji="1" lang="ko-KR" altLang="en-US" sz="1200" dirty="0" err="1">
                <a:latin typeface="Daum" charset="-127"/>
                <a:ea typeface="Daum" charset="-127"/>
                <a:cs typeface="Daum" charset="-127"/>
              </a:rPr>
              <a:t>걸리는일</a:t>
            </a:r>
            <a:endParaRPr kumimoji="1" lang="ko-KR" altLang="en-US" sz="1200" dirty="0">
              <a:latin typeface="Daum" charset="-127"/>
              <a:ea typeface="Daum" charset="-127"/>
              <a:cs typeface="Daum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D0E12D8B-45FE-584E-B6C2-DF643C51EE3A}"/>
              </a:ext>
            </a:extLst>
          </p:cNvPr>
          <p:cNvSpPr/>
          <p:nvPr/>
        </p:nvSpPr>
        <p:spPr>
          <a:xfrm>
            <a:off x="4349259" y="5217249"/>
            <a:ext cx="1133278" cy="113327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dirty="0">
                <a:latin typeface="Daum" charset="-127"/>
                <a:ea typeface="Daum" charset="-127"/>
                <a:cs typeface="Daum" charset="-127"/>
              </a:rPr>
              <a:t>1</a:t>
            </a:r>
            <a:r>
              <a:rPr kumimoji="1" lang="ko-KR" altLang="en-US" sz="1200" dirty="0">
                <a:latin typeface="Daum" charset="-127"/>
                <a:ea typeface="Daum" charset="-127"/>
                <a:cs typeface="Daum" charset="-127"/>
              </a:rPr>
              <a:t>시간이 </a:t>
            </a:r>
            <a:endParaRPr kumimoji="1" lang="en-US" altLang="ko-KR" sz="1200" dirty="0">
              <a:latin typeface="Daum" charset="-127"/>
              <a:ea typeface="Daum" charset="-127"/>
              <a:cs typeface="Daum" charset="-127"/>
            </a:endParaRPr>
          </a:p>
          <a:p>
            <a:pPr algn="ctr"/>
            <a:r>
              <a:rPr kumimoji="1" lang="ko-KR" altLang="en-US" sz="1200" dirty="0" err="1">
                <a:latin typeface="Daum" charset="-127"/>
                <a:ea typeface="Daum" charset="-127"/>
                <a:cs typeface="Daum" charset="-127"/>
              </a:rPr>
              <a:t>걸리는일</a:t>
            </a:r>
            <a:endParaRPr kumimoji="1" lang="ko-KR" altLang="en-US" sz="1200" dirty="0">
              <a:latin typeface="Daum" charset="-127"/>
              <a:ea typeface="Daum" charset="-127"/>
              <a:cs typeface="Daum" charset="-127"/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0652AC31-C857-7B42-BEFB-F91153C5C30B}"/>
              </a:ext>
            </a:extLst>
          </p:cNvPr>
          <p:cNvSpPr/>
          <p:nvPr/>
        </p:nvSpPr>
        <p:spPr>
          <a:xfrm>
            <a:off x="9673194" y="4083971"/>
            <a:ext cx="1133278" cy="113327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dirty="0">
                <a:latin typeface="Daum" charset="-127"/>
                <a:ea typeface="Daum" charset="-127"/>
                <a:cs typeface="Daum" charset="-127"/>
              </a:rPr>
              <a:t>10</a:t>
            </a:r>
            <a:r>
              <a:rPr kumimoji="1" lang="ko-KR" altLang="en-US" sz="1200" dirty="0">
                <a:latin typeface="Daum" charset="-127"/>
                <a:ea typeface="Daum" charset="-127"/>
                <a:cs typeface="Daum" charset="-127"/>
              </a:rPr>
              <a:t>분</a:t>
            </a: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C9F615AB-761F-D94F-AF6B-453688A9DDAD}"/>
              </a:ext>
            </a:extLst>
          </p:cNvPr>
          <p:cNvSpPr/>
          <p:nvPr/>
        </p:nvSpPr>
        <p:spPr>
          <a:xfrm>
            <a:off x="6123904" y="4083971"/>
            <a:ext cx="1133278" cy="113327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dirty="0">
                <a:latin typeface="Daum" charset="-127"/>
                <a:ea typeface="Daum" charset="-127"/>
                <a:cs typeface="Daum" charset="-127"/>
              </a:rPr>
              <a:t>5</a:t>
            </a:r>
            <a:r>
              <a:rPr kumimoji="1" lang="ko-KR" altLang="en-US" sz="1200" dirty="0">
                <a:latin typeface="Daum" charset="-127"/>
                <a:ea typeface="Daum" charset="-127"/>
                <a:cs typeface="Daum" charset="-127"/>
              </a:rPr>
              <a:t>분</a:t>
            </a: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0A3CF86A-0FD2-C943-951A-13414D5CCF80}"/>
              </a:ext>
            </a:extLst>
          </p:cNvPr>
          <p:cNvSpPr/>
          <p:nvPr/>
        </p:nvSpPr>
        <p:spPr>
          <a:xfrm>
            <a:off x="7898549" y="5217249"/>
            <a:ext cx="1133278" cy="113327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dirty="0">
                <a:latin typeface="Daum" charset="-127"/>
                <a:ea typeface="Daum" charset="-127"/>
                <a:cs typeface="Daum" charset="-127"/>
              </a:rPr>
              <a:t>2</a:t>
            </a:r>
            <a:r>
              <a:rPr kumimoji="1" lang="ko-KR" altLang="en-US" sz="1200" dirty="0">
                <a:latin typeface="Daum" charset="-127"/>
                <a:ea typeface="Daum" charset="-127"/>
                <a:cs typeface="Daum" charset="-127"/>
              </a:rPr>
              <a:t>시간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B5ACC39-19E4-7E48-B7EB-269929DF5E55}"/>
              </a:ext>
            </a:extLst>
          </p:cNvPr>
          <p:cNvSpPr txBox="1"/>
          <p:nvPr/>
        </p:nvSpPr>
        <p:spPr>
          <a:xfrm>
            <a:off x="5482537" y="5340923"/>
            <a:ext cx="17924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200" dirty="0" err="1"/>
              <a:t>하고난</a:t>
            </a:r>
            <a:r>
              <a:rPr kumimoji="1" lang="ko-KR" altLang="en-US" sz="1200" dirty="0"/>
              <a:t> 다음에 알려줘</a:t>
            </a:r>
            <a:r>
              <a:rPr kumimoji="1" lang="en-US" altLang="ko-KR" sz="1200" dirty="0"/>
              <a:t>…</a:t>
            </a:r>
            <a:endParaRPr kumimoji="1" lang="ko-KR" altLang="en-US" sz="1200" dirty="0"/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A2720004-9E31-174E-81CB-21AC6C4996C9}"/>
              </a:ext>
            </a:extLst>
          </p:cNvPr>
          <p:cNvCxnSpPr>
            <a:cxnSpLocks/>
            <a:stCxn id="31" idx="6"/>
            <a:endCxn id="34" idx="2"/>
          </p:cNvCxnSpPr>
          <p:nvPr/>
        </p:nvCxnSpPr>
        <p:spPr>
          <a:xfrm>
            <a:off x="3707892" y="4650610"/>
            <a:ext cx="24160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7C667206-A348-2747-9D7F-4BC1AD0A01CE}"/>
              </a:ext>
            </a:extLst>
          </p:cNvPr>
          <p:cNvCxnSpPr>
            <a:stCxn id="31" idx="5"/>
            <a:endCxn id="32" idx="1"/>
          </p:cNvCxnSpPr>
          <p:nvPr/>
        </p:nvCxnSpPr>
        <p:spPr>
          <a:xfrm>
            <a:off x="3541927" y="5051284"/>
            <a:ext cx="973297" cy="3319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B0390830-100B-1347-A12D-B9900F737C33}"/>
              </a:ext>
            </a:extLst>
          </p:cNvPr>
          <p:cNvCxnSpPr>
            <a:cxnSpLocks/>
            <a:stCxn id="32" idx="7"/>
            <a:endCxn id="34" idx="3"/>
          </p:cNvCxnSpPr>
          <p:nvPr/>
        </p:nvCxnSpPr>
        <p:spPr>
          <a:xfrm flipV="1">
            <a:off x="5316572" y="5051284"/>
            <a:ext cx="973297" cy="3319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78889501-3B9D-D742-9EF4-2066839A2471}"/>
              </a:ext>
            </a:extLst>
          </p:cNvPr>
          <p:cNvCxnSpPr>
            <a:cxnSpLocks/>
          </p:cNvCxnSpPr>
          <p:nvPr/>
        </p:nvCxnSpPr>
        <p:spPr>
          <a:xfrm>
            <a:off x="7257182" y="4650610"/>
            <a:ext cx="27231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FD960966-CD6D-4F40-85B1-114041A67179}"/>
              </a:ext>
            </a:extLst>
          </p:cNvPr>
          <p:cNvCxnSpPr>
            <a:cxnSpLocks/>
            <a:stCxn id="34" idx="5"/>
            <a:endCxn id="35" idx="1"/>
          </p:cNvCxnSpPr>
          <p:nvPr/>
        </p:nvCxnSpPr>
        <p:spPr>
          <a:xfrm>
            <a:off x="7091217" y="5051284"/>
            <a:ext cx="973297" cy="3319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83D65A32-029D-544C-9930-525FF4EC2420}"/>
              </a:ext>
            </a:extLst>
          </p:cNvPr>
          <p:cNvCxnSpPr>
            <a:cxnSpLocks/>
            <a:stCxn id="35" idx="7"/>
            <a:endCxn id="33" idx="3"/>
          </p:cNvCxnSpPr>
          <p:nvPr/>
        </p:nvCxnSpPr>
        <p:spPr>
          <a:xfrm flipV="1">
            <a:off x="8865862" y="5051284"/>
            <a:ext cx="973297" cy="3319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텍스트 상자 17">
            <a:extLst>
              <a:ext uri="{FF2B5EF4-FFF2-40B4-BE49-F238E27FC236}">
                <a16:creationId xmlns:a16="http://schemas.microsoft.com/office/drawing/2014/main" id="{00D6EC5E-1830-F241-9C58-8CB324D327B5}"/>
              </a:ext>
            </a:extLst>
          </p:cNvPr>
          <p:cNvSpPr txBox="1"/>
          <p:nvPr/>
        </p:nvSpPr>
        <p:spPr>
          <a:xfrm>
            <a:off x="943664" y="4465944"/>
            <a:ext cx="1407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rgbClr val="FF0000"/>
                </a:solidFill>
                <a:latin typeface="Daum" charset="-127"/>
                <a:ea typeface="Daum" charset="-127"/>
                <a:cs typeface="Daum" charset="-127"/>
              </a:rPr>
              <a:t>비동기</a:t>
            </a:r>
            <a:r>
              <a:rPr kumimoji="1" lang="ko-KR" altLang="en-US" dirty="0">
                <a:latin typeface="Daum" charset="-127"/>
                <a:ea typeface="Daum" charset="-127"/>
                <a:cs typeface="Daum" charset="-127"/>
              </a:rPr>
              <a:t> 방식</a:t>
            </a:r>
            <a:endParaRPr kumimoji="1" lang="en-US" altLang="ko-KR" dirty="0">
              <a:latin typeface="Daum" charset="-127"/>
              <a:ea typeface="Daum" charset="-127"/>
              <a:cs typeface="Daum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735158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715072" y="2279950"/>
            <a:ext cx="5014653" cy="31108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Code</a:t>
            </a:r>
            <a:endParaRPr kumimoji="1"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072" y="2591035"/>
            <a:ext cx="5014653" cy="2298097"/>
          </a:xfrm>
          <a:prstGeom prst="rect">
            <a:avLst/>
          </a:prstGeom>
        </p:spPr>
      </p:pic>
      <p:sp>
        <p:nvSpPr>
          <p:cNvPr id="12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172720" y="380472"/>
            <a:ext cx="2580640" cy="457517"/>
          </a:xfrm>
        </p:spPr>
        <p:txBody>
          <a:bodyPr/>
          <a:lstStyle/>
          <a:p>
            <a:r>
              <a:rPr kumimoji="1" lang="ko-KR" altLang="en-US" dirty="0"/>
              <a:t>동기 비동기 함수</a:t>
            </a:r>
          </a:p>
        </p:txBody>
      </p:sp>
      <p:sp>
        <p:nvSpPr>
          <p:cNvPr id="13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172720" y="840476"/>
            <a:ext cx="2580640" cy="340890"/>
          </a:xfrm>
        </p:spPr>
        <p:txBody>
          <a:bodyPr>
            <a:normAutofit fontScale="85000" lnSpcReduction="10000"/>
          </a:bodyPr>
          <a:lstStyle/>
          <a:p>
            <a:r>
              <a:rPr kumimoji="1" lang="ko-KR" altLang="en-US" dirty="0"/>
              <a:t>프로그램밍 방식의 차이점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6560350" y="2149622"/>
            <a:ext cx="5014653" cy="31108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Code</a:t>
            </a:r>
            <a:endParaRPr kumimoji="1" lang="ko-KR" altLang="en-US" dirty="0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0350" y="2460707"/>
            <a:ext cx="5014653" cy="242842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A17EFD0-51A1-E74F-8F7D-BB5A59C4ED5C}"/>
              </a:ext>
            </a:extLst>
          </p:cNvPr>
          <p:cNvSpPr txBox="1"/>
          <p:nvPr/>
        </p:nvSpPr>
        <p:spPr>
          <a:xfrm>
            <a:off x="4005556" y="5200217"/>
            <a:ext cx="41808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err="1"/>
              <a:t>Fs.readFile</a:t>
            </a:r>
            <a:r>
              <a:rPr kumimoji="1" lang="en-US" altLang="ko-KR" dirty="0"/>
              <a:t> :</a:t>
            </a:r>
            <a:r>
              <a:rPr kumimoji="1" lang="ko-KR" altLang="en-US" dirty="0"/>
              <a:t> 하드디스크에서 파일 읽음</a:t>
            </a:r>
            <a:endParaRPr kumimoji="1" lang="en-US" altLang="ko-KR" dirty="0"/>
          </a:p>
          <a:p>
            <a:r>
              <a:rPr kumimoji="1" lang="ko-KR" altLang="en-US" dirty="0"/>
              <a:t> </a:t>
            </a:r>
            <a:r>
              <a:rPr kumimoji="1" lang="en-US" altLang="ko-KR" dirty="0"/>
              <a:t>=&gt; </a:t>
            </a:r>
            <a:r>
              <a:rPr kumimoji="1" lang="ko-KR" altLang="en-US" dirty="0"/>
              <a:t>시간이 </a:t>
            </a:r>
            <a:r>
              <a:rPr kumimoji="1" lang="ko-KR" altLang="en-US" dirty="0" err="1"/>
              <a:t>오래걸림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61795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3">
            <a:extLst>
              <a:ext uri="{FF2B5EF4-FFF2-40B4-BE49-F238E27FC236}">
                <a16:creationId xmlns:a16="http://schemas.microsoft.com/office/drawing/2014/main" id="{B0488BF8-A89E-FA47-A3C0-57C6462E34E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72720" y="380472"/>
            <a:ext cx="2580640" cy="457517"/>
          </a:xfrm>
        </p:spPr>
        <p:txBody>
          <a:bodyPr/>
          <a:lstStyle/>
          <a:p>
            <a:r>
              <a:rPr kumimoji="1" lang="ko-KR" altLang="en-US" dirty="0"/>
              <a:t>동기 비동기 함수</a:t>
            </a:r>
          </a:p>
        </p:txBody>
      </p:sp>
      <p:sp>
        <p:nvSpPr>
          <p:cNvPr id="8" name="텍스트 개체 틀 4">
            <a:extLst>
              <a:ext uri="{FF2B5EF4-FFF2-40B4-BE49-F238E27FC236}">
                <a16:creationId xmlns:a16="http://schemas.microsoft.com/office/drawing/2014/main" id="{745CDA95-1010-414B-87C7-391E2C3E97D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2720" y="840476"/>
            <a:ext cx="2580640" cy="340890"/>
          </a:xfrm>
        </p:spPr>
        <p:txBody>
          <a:bodyPr>
            <a:normAutofit fontScale="85000" lnSpcReduction="10000"/>
          </a:bodyPr>
          <a:lstStyle/>
          <a:p>
            <a:r>
              <a:rPr kumimoji="1" lang="ko-KR" altLang="en-US" dirty="0"/>
              <a:t>프로그램밍 방식의 차이점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E675F12-773B-0C47-895B-DB9F6D2CAEF1}"/>
              </a:ext>
            </a:extLst>
          </p:cNvPr>
          <p:cNvSpPr/>
          <p:nvPr/>
        </p:nvSpPr>
        <p:spPr>
          <a:xfrm>
            <a:off x="463123" y="2029969"/>
            <a:ext cx="2290237" cy="3785616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BBF3EF5-9305-AF41-951D-2704D3C2AA5E}"/>
              </a:ext>
            </a:extLst>
          </p:cNvPr>
          <p:cNvSpPr/>
          <p:nvPr/>
        </p:nvSpPr>
        <p:spPr>
          <a:xfrm>
            <a:off x="3084403" y="2029969"/>
            <a:ext cx="2290237" cy="3785616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FFBCD07-B83F-8343-B893-95AB6A270B7B}"/>
              </a:ext>
            </a:extLst>
          </p:cNvPr>
          <p:cNvSpPr txBox="1"/>
          <p:nvPr/>
        </p:nvSpPr>
        <p:spPr>
          <a:xfrm>
            <a:off x="1054243" y="158191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프로그램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8EBAC8F-D9E3-BE43-B991-F265565524BD}"/>
              </a:ext>
            </a:extLst>
          </p:cNvPr>
          <p:cNvSpPr txBox="1"/>
          <p:nvPr/>
        </p:nvSpPr>
        <p:spPr>
          <a:xfrm>
            <a:off x="3560107" y="1581912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파일시스템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B7F884A-09D9-1C43-AE3A-0F856376BE02}"/>
              </a:ext>
            </a:extLst>
          </p:cNvPr>
          <p:cNvSpPr/>
          <p:nvPr/>
        </p:nvSpPr>
        <p:spPr>
          <a:xfrm>
            <a:off x="744133" y="2397511"/>
            <a:ext cx="1728216" cy="40233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err="1">
                <a:solidFill>
                  <a:schemeClr val="tx1"/>
                </a:solidFill>
              </a:rPr>
              <a:t>Fs.read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B85DB37-8F0B-7D42-B6E8-AE3852BCCF27}"/>
              </a:ext>
            </a:extLst>
          </p:cNvPr>
          <p:cNvSpPr/>
          <p:nvPr/>
        </p:nvSpPr>
        <p:spPr>
          <a:xfrm>
            <a:off x="3365413" y="2381006"/>
            <a:ext cx="1728216" cy="40233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파일 읽기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38C237E-80CE-B544-8E63-A1B5ECDCE4A4}"/>
              </a:ext>
            </a:extLst>
          </p:cNvPr>
          <p:cNvSpPr/>
          <p:nvPr/>
        </p:nvSpPr>
        <p:spPr>
          <a:xfrm>
            <a:off x="3365413" y="4938278"/>
            <a:ext cx="1728216" cy="40233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파일 처리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A9687F8-5849-7749-A9BA-92E5408D98DD}"/>
              </a:ext>
            </a:extLst>
          </p:cNvPr>
          <p:cNvSpPr/>
          <p:nvPr/>
        </p:nvSpPr>
        <p:spPr>
          <a:xfrm>
            <a:off x="744133" y="4938278"/>
            <a:ext cx="1728216" cy="40233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데이터 처리</a:t>
            </a: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83E2FEFE-74E7-004D-AA79-4ACE6007F8E8}"/>
              </a:ext>
            </a:extLst>
          </p:cNvPr>
          <p:cNvCxnSpPr/>
          <p:nvPr/>
        </p:nvCxnSpPr>
        <p:spPr>
          <a:xfrm>
            <a:off x="1608241" y="2924292"/>
            <a:ext cx="0" cy="17757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38530527-026B-B44D-A8D7-41851587E518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2472349" y="2598679"/>
            <a:ext cx="89306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EC3743E-0800-D448-9E24-D3AB1CC5D073}"/>
              </a:ext>
            </a:extLst>
          </p:cNvPr>
          <p:cNvCxnSpPr>
            <a:cxnSpLocks/>
          </p:cNvCxnSpPr>
          <p:nvPr/>
        </p:nvCxnSpPr>
        <p:spPr>
          <a:xfrm>
            <a:off x="4229942" y="2924292"/>
            <a:ext cx="0" cy="17025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056A6362-5FD7-5349-95A3-231ECBC40EAD}"/>
              </a:ext>
            </a:extLst>
          </p:cNvPr>
          <p:cNvCxnSpPr>
            <a:cxnSpLocks/>
          </p:cNvCxnSpPr>
          <p:nvPr/>
        </p:nvCxnSpPr>
        <p:spPr>
          <a:xfrm flipH="1">
            <a:off x="2472349" y="5139446"/>
            <a:ext cx="89306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5194E7C-9841-8A45-BF77-7439BE5B9E2B}"/>
              </a:ext>
            </a:extLst>
          </p:cNvPr>
          <p:cNvSpPr/>
          <p:nvPr/>
        </p:nvSpPr>
        <p:spPr>
          <a:xfrm>
            <a:off x="6520179" y="2029969"/>
            <a:ext cx="2290237" cy="3785616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5D71064-11A1-224A-B281-D1EF5AABB9A1}"/>
              </a:ext>
            </a:extLst>
          </p:cNvPr>
          <p:cNvSpPr/>
          <p:nvPr/>
        </p:nvSpPr>
        <p:spPr>
          <a:xfrm>
            <a:off x="9141459" y="2029969"/>
            <a:ext cx="2290237" cy="3785616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93C9668-CCB2-AB4C-A8C9-1B027678F987}"/>
              </a:ext>
            </a:extLst>
          </p:cNvPr>
          <p:cNvSpPr txBox="1"/>
          <p:nvPr/>
        </p:nvSpPr>
        <p:spPr>
          <a:xfrm>
            <a:off x="7111299" y="158191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프로그램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DC95E9E-BCF1-B041-9BD8-AC023C6C4A7C}"/>
              </a:ext>
            </a:extLst>
          </p:cNvPr>
          <p:cNvSpPr txBox="1"/>
          <p:nvPr/>
        </p:nvSpPr>
        <p:spPr>
          <a:xfrm>
            <a:off x="9617163" y="1581912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파일시스템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2A618A8-FB1B-7645-B58F-AF193F2DD067}"/>
              </a:ext>
            </a:extLst>
          </p:cNvPr>
          <p:cNvSpPr/>
          <p:nvPr/>
        </p:nvSpPr>
        <p:spPr>
          <a:xfrm>
            <a:off x="6801189" y="2397511"/>
            <a:ext cx="1728216" cy="40233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err="1">
                <a:solidFill>
                  <a:schemeClr val="tx1"/>
                </a:solidFill>
              </a:rPr>
              <a:t>Fs.read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49278355-C9B7-D147-9474-C8976F183CF6}"/>
              </a:ext>
            </a:extLst>
          </p:cNvPr>
          <p:cNvSpPr/>
          <p:nvPr/>
        </p:nvSpPr>
        <p:spPr>
          <a:xfrm>
            <a:off x="9422469" y="2381006"/>
            <a:ext cx="1728216" cy="40233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파일 읽기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C1023C4-4267-0D48-89A2-644EB56C7F41}"/>
              </a:ext>
            </a:extLst>
          </p:cNvPr>
          <p:cNvSpPr/>
          <p:nvPr/>
        </p:nvSpPr>
        <p:spPr>
          <a:xfrm>
            <a:off x="9422469" y="4938278"/>
            <a:ext cx="1728216" cy="40233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파일 처리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1C616B6-8016-4647-890A-20DF211CBFE8}"/>
              </a:ext>
            </a:extLst>
          </p:cNvPr>
          <p:cNvSpPr/>
          <p:nvPr/>
        </p:nvSpPr>
        <p:spPr>
          <a:xfrm>
            <a:off x="6801189" y="4938278"/>
            <a:ext cx="1728216" cy="40233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</a:rPr>
              <a:t>데이터 처리</a:t>
            </a: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908BBC2F-CA9F-144C-B903-DC55F2A14FD5}"/>
              </a:ext>
            </a:extLst>
          </p:cNvPr>
          <p:cNvCxnSpPr>
            <a:cxnSpLocks/>
            <a:stCxn id="31" idx="3"/>
          </p:cNvCxnSpPr>
          <p:nvPr/>
        </p:nvCxnSpPr>
        <p:spPr>
          <a:xfrm>
            <a:off x="8529405" y="2598679"/>
            <a:ext cx="89306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7CD6B229-49D8-0742-943E-F77CAD7798D2}"/>
              </a:ext>
            </a:extLst>
          </p:cNvPr>
          <p:cNvCxnSpPr>
            <a:cxnSpLocks/>
          </p:cNvCxnSpPr>
          <p:nvPr/>
        </p:nvCxnSpPr>
        <p:spPr>
          <a:xfrm>
            <a:off x="10286998" y="2924292"/>
            <a:ext cx="0" cy="17025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0585A816-3879-0047-A808-12825BCC5EB5}"/>
              </a:ext>
            </a:extLst>
          </p:cNvPr>
          <p:cNvCxnSpPr>
            <a:cxnSpLocks/>
          </p:cNvCxnSpPr>
          <p:nvPr/>
        </p:nvCxnSpPr>
        <p:spPr>
          <a:xfrm flipH="1">
            <a:off x="8529405" y="5139446"/>
            <a:ext cx="89306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텍스트 상자 17">
            <a:extLst>
              <a:ext uri="{FF2B5EF4-FFF2-40B4-BE49-F238E27FC236}">
                <a16:creationId xmlns:a16="http://schemas.microsoft.com/office/drawing/2014/main" id="{B881551D-6AEC-334E-9B4B-FCF3EC10E912}"/>
              </a:ext>
            </a:extLst>
          </p:cNvPr>
          <p:cNvSpPr txBox="1"/>
          <p:nvPr/>
        </p:nvSpPr>
        <p:spPr>
          <a:xfrm>
            <a:off x="8387474" y="6142979"/>
            <a:ext cx="1176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>
                <a:latin typeface="Daum" charset="-127"/>
                <a:ea typeface="Daum" charset="-127"/>
                <a:cs typeface="Daum" charset="-127"/>
              </a:rPr>
              <a:t>동기 방식</a:t>
            </a:r>
            <a:endParaRPr kumimoji="1" lang="en-US" altLang="ko-KR" dirty="0">
              <a:latin typeface="Daum" charset="-127"/>
              <a:ea typeface="Daum" charset="-127"/>
              <a:cs typeface="Daum" charset="-127"/>
            </a:endParaRPr>
          </a:p>
        </p:txBody>
      </p:sp>
      <p:sp>
        <p:nvSpPr>
          <p:cNvPr id="40" name="텍스트 상자 17">
            <a:extLst>
              <a:ext uri="{FF2B5EF4-FFF2-40B4-BE49-F238E27FC236}">
                <a16:creationId xmlns:a16="http://schemas.microsoft.com/office/drawing/2014/main" id="{D9BA886F-9DCB-3546-A1D7-F514735F611F}"/>
              </a:ext>
            </a:extLst>
          </p:cNvPr>
          <p:cNvSpPr txBox="1"/>
          <p:nvPr/>
        </p:nvSpPr>
        <p:spPr>
          <a:xfrm>
            <a:off x="2215002" y="6142979"/>
            <a:ext cx="1407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rgbClr val="FF0000"/>
                </a:solidFill>
                <a:latin typeface="Daum" charset="-127"/>
                <a:ea typeface="Daum" charset="-127"/>
                <a:cs typeface="Daum" charset="-127"/>
              </a:rPr>
              <a:t>비동기</a:t>
            </a:r>
            <a:r>
              <a:rPr kumimoji="1" lang="ko-KR" altLang="en-US" dirty="0">
                <a:latin typeface="Daum" charset="-127"/>
                <a:ea typeface="Daum" charset="-127"/>
                <a:cs typeface="Daum" charset="-127"/>
              </a:rPr>
              <a:t> 방식</a:t>
            </a:r>
            <a:endParaRPr kumimoji="1" lang="en-US" altLang="ko-KR" dirty="0">
              <a:latin typeface="Daum" charset="-127"/>
              <a:ea typeface="Daum" charset="-127"/>
              <a:cs typeface="Daum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77947D6-4B12-714B-BA17-EA707F7A0290}"/>
              </a:ext>
            </a:extLst>
          </p:cNvPr>
          <p:cNvSpPr txBox="1"/>
          <p:nvPr/>
        </p:nvSpPr>
        <p:spPr>
          <a:xfrm>
            <a:off x="1606502" y="3489583"/>
            <a:ext cx="12170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200" dirty="0"/>
              <a:t>파일을 읽어라 </a:t>
            </a:r>
            <a:endParaRPr kumimoji="1" lang="en-US" altLang="ko-KR" sz="1200" dirty="0"/>
          </a:p>
          <a:p>
            <a:pPr algn="ctr"/>
            <a:r>
              <a:rPr kumimoji="1" lang="ko-KR" altLang="en-US" sz="1200" dirty="0"/>
              <a:t>너는</a:t>
            </a:r>
            <a:r>
              <a:rPr kumimoji="1" lang="en-US" altLang="ko-KR" sz="1200" dirty="0"/>
              <a:t>…</a:t>
            </a:r>
          </a:p>
          <a:p>
            <a:pPr algn="ctr"/>
            <a:r>
              <a:rPr kumimoji="1" lang="ko-KR" altLang="en-US" sz="1200" b="1" dirty="0"/>
              <a:t>다른 작업 진행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3B51C40-EA64-CC43-A556-A323883D0E0F}"/>
              </a:ext>
            </a:extLst>
          </p:cNvPr>
          <p:cNvSpPr txBox="1"/>
          <p:nvPr/>
        </p:nvSpPr>
        <p:spPr>
          <a:xfrm>
            <a:off x="6434030" y="3581321"/>
            <a:ext cx="24625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200" dirty="0"/>
              <a:t>파일을 읽어올 때까지 기다리지</a:t>
            </a:r>
            <a:r>
              <a:rPr kumimoji="1" lang="en-US" altLang="ko-KR" sz="1200" dirty="0"/>
              <a:t>…</a:t>
            </a:r>
          </a:p>
          <a:p>
            <a:pPr algn="ctr"/>
            <a:r>
              <a:rPr kumimoji="1" lang="ko-KR" altLang="en-US" sz="1200" b="1" dirty="0"/>
              <a:t>다른 작업 진행</a:t>
            </a:r>
          </a:p>
        </p:txBody>
      </p:sp>
    </p:spTree>
    <p:extLst>
      <p:ext uri="{BB962C8B-B14F-4D97-AF65-F5344CB8AC3E}">
        <p14:creationId xmlns:p14="http://schemas.microsoft.com/office/powerpoint/2010/main" val="6354088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172720" y="380472"/>
            <a:ext cx="2580640" cy="457517"/>
          </a:xfrm>
        </p:spPr>
        <p:txBody>
          <a:bodyPr/>
          <a:lstStyle/>
          <a:p>
            <a:r>
              <a:rPr kumimoji="1" lang="ko-KR" altLang="en-US" dirty="0">
                <a:latin typeface="Daum" charset="-127"/>
                <a:ea typeface="Daum" charset="-127"/>
                <a:cs typeface="Daum" charset="-127"/>
              </a:rPr>
              <a:t>동기 비동기 함수</a:t>
            </a:r>
          </a:p>
        </p:txBody>
      </p:sp>
      <p:sp>
        <p:nvSpPr>
          <p:cNvPr id="8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172720" y="840476"/>
            <a:ext cx="2580640" cy="340890"/>
          </a:xfrm>
        </p:spPr>
        <p:txBody>
          <a:bodyPr>
            <a:normAutofit fontScale="92500" lnSpcReduction="10000"/>
          </a:bodyPr>
          <a:lstStyle/>
          <a:p>
            <a:r>
              <a:rPr kumimoji="1" lang="en-US" altLang="ko-KR" dirty="0">
                <a:latin typeface="Daum" charset="-127"/>
                <a:ea typeface="Daum" charset="-127"/>
                <a:cs typeface="Daum" charset="-127"/>
              </a:rPr>
              <a:t>Callback Function</a:t>
            </a:r>
            <a:endParaRPr kumimoji="1" lang="ko-KR" altLang="en-US" dirty="0">
              <a:latin typeface="Daum" charset="-127"/>
              <a:ea typeface="Daum" charset="-127"/>
              <a:cs typeface="Daum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9830" y="2060304"/>
            <a:ext cx="6872339" cy="3804637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2659830" y="1749219"/>
            <a:ext cx="6872339" cy="31108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Code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349508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567" y="1787282"/>
            <a:ext cx="8858865" cy="3991357"/>
          </a:xfrm>
          <a:prstGeom prst="rect">
            <a:avLst/>
          </a:prstGeom>
        </p:spPr>
      </p:pic>
      <p:sp>
        <p:nvSpPr>
          <p:cNvPr id="6" name="텍스트 상자 5"/>
          <p:cNvSpPr txBox="1"/>
          <p:nvPr/>
        </p:nvSpPr>
        <p:spPr>
          <a:xfrm>
            <a:off x="501445" y="383459"/>
            <a:ext cx="12554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Slack </a:t>
            </a:r>
            <a:r>
              <a:rPr kumimoji="1" lang="ko-KR" altLang="en-US" dirty="0"/>
              <a:t>가입</a:t>
            </a:r>
          </a:p>
        </p:txBody>
      </p:sp>
      <p:sp>
        <p:nvSpPr>
          <p:cNvPr id="7" name="텍스트 상자 6"/>
          <p:cNvSpPr txBox="1"/>
          <p:nvPr/>
        </p:nvSpPr>
        <p:spPr>
          <a:xfrm>
            <a:off x="5105568" y="1247193"/>
            <a:ext cx="1980863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kumimoji="1" lang="en" altLang="ko-KR" dirty="0" err="1"/>
              <a:t>shorturl.at</a:t>
            </a:r>
            <a:r>
              <a:rPr kumimoji="1" lang="en" altLang="ko-KR" dirty="0"/>
              <a:t>/xyEN6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475943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3">
            <a:extLst>
              <a:ext uri="{FF2B5EF4-FFF2-40B4-BE49-F238E27FC236}">
                <a16:creationId xmlns:a16="http://schemas.microsoft.com/office/drawing/2014/main" id="{705B06C5-8075-4CCC-B382-B969C830CF1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466975" y="3046412"/>
            <a:ext cx="7258050" cy="10874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ko-KR" sz="4300" dirty="0">
                <a:latin typeface="Daum" charset="-127"/>
                <a:ea typeface="Daum" charset="-127"/>
                <a:cs typeface="Daum" charset="-127"/>
              </a:rPr>
              <a:t>NODEJS</a:t>
            </a:r>
            <a:r>
              <a:rPr lang="en-US" altLang="ko-KR" dirty="0">
                <a:latin typeface="Daum" charset="-127"/>
                <a:ea typeface="Daum" charset="-127"/>
                <a:cs typeface="Daum" charset="-127"/>
              </a:rPr>
              <a:t> </a:t>
            </a:r>
            <a:endParaRPr lang="ko-KR" altLang="en-US" dirty="0">
              <a:latin typeface="Daum" charset="-127"/>
              <a:ea typeface="Daum" charset="-127"/>
              <a:cs typeface="Daum" charset="-127"/>
            </a:endParaRPr>
          </a:p>
        </p:txBody>
      </p:sp>
      <p:sp>
        <p:nvSpPr>
          <p:cNvPr id="9" name="텍스트 개체 틀 4">
            <a:extLst>
              <a:ext uri="{FF2B5EF4-FFF2-40B4-BE49-F238E27FC236}">
                <a16:creationId xmlns:a16="http://schemas.microsoft.com/office/drawing/2014/main" id="{53718F62-DF5D-4AFE-A60B-D1C80B30869F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110037" y="3811588"/>
            <a:ext cx="3971925" cy="322262"/>
          </a:xfrm>
        </p:spPr>
        <p:txBody>
          <a:bodyPr>
            <a:normAutofit fontScale="62500" lnSpcReduction="20000"/>
          </a:bodyPr>
          <a:lstStyle/>
          <a:p>
            <a:pPr marL="0" indent="0" algn="ctr">
              <a:buNone/>
            </a:pPr>
            <a:r>
              <a:rPr lang="en-US" altLang="ko-KR" dirty="0">
                <a:latin typeface="Daum" charset="-127"/>
                <a:ea typeface="Daum" charset="-127"/>
                <a:cs typeface="Daum" charset="-127"/>
              </a:rPr>
              <a:t>-</a:t>
            </a:r>
            <a:r>
              <a:rPr lang="ko-KR" altLang="en-US" dirty="0">
                <a:latin typeface="Daum" charset="-127"/>
                <a:ea typeface="Daum" charset="-127"/>
                <a:cs typeface="Daum" charset="-127"/>
              </a:rPr>
              <a:t>웹 어플리케이션</a:t>
            </a:r>
            <a:r>
              <a:rPr lang="en-US" altLang="ko-KR" dirty="0">
                <a:latin typeface="Daum" charset="-127"/>
                <a:ea typeface="Daum" charset="-127"/>
                <a:cs typeface="Daum" charset="-127"/>
              </a:rPr>
              <a:t>-</a:t>
            </a:r>
            <a:endParaRPr lang="ko-KR" altLang="en-US" dirty="0">
              <a:latin typeface="Daum" charset="-127"/>
              <a:ea typeface="Daum" charset="-127"/>
              <a:cs typeface="Daum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226305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F457DEF-359D-E748-A6A2-B37D9CF0398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ko-KR" altLang="en-US" dirty="0"/>
              <a:t>웹의 작동방식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8B56674-94CD-8741-8A0F-ED8623EAA9F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kumimoji="1" lang="ko-KR" altLang="en-US" dirty="0"/>
              <a:t>클라이언트와 서버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CDF5B50-DCBB-504B-A4C2-5299888ED5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1146" y="2339439"/>
            <a:ext cx="6869707" cy="251542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C72E617-4DFC-4B45-9534-6E1EE125CA95}"/>
              </a:ext>
            </a:extLst>
          </p:cNvPr>
          <p:cNvSpPr txBox="1"/>
          <p:nvPr/>
        </p:nvSpPr>
        <p:spPr>
          <a:xfrm>
            <a:off x="7386452" y="5194857"/>
            <a:ext cx="19639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사용자가 원하는 </a:t>
            </a:r>
            <a:endParaRPr kumimoji="1" lang="en-US" altLang="ko-KR" dirty="0"/>
          </a:p>
          <a:p>
            <a:pPr algn="ctr"/>
            <a:r>
              <a:rPr kumimoji="1" lang="ko-KR" altLang="en-US" dirty="0"/>
              <a:t>정보 요청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7A8CB42-2E3C-A54B-A0B6-BD4DDAB4BB5C}"/>
              </a:ext>
            </a:extLst>
          </p:cNvPr>
          <p:cNvSpPr txBox="1"/>
          <p:nvPr/>
        </p:nvSpPr>
        <p:spPr>
          <a:xfrm>
            <a:off x="3294484" y="5194857"/>
            <a:ext cx="1964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요청에 대한 응답</a:t>
            </a: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E56942B5-DF16-A34B-862C-536238BD2602}"/>
              </a:ext>
            </a:extLst>
          </p:cNvPr>
          <p:cNvSpPr/>
          <p:nvPr/>
        </p:nvSpPr>
        <p:spPr>
          <a:xfrm>
            <a:off x="6899564" y="5136080"/>
            <a:ext cx="486888" cy="48688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1</a:t>
            </a:r>
            <a:endParaRPr kumimoji="1" lang="ko-KR" altLang="en-US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A364E5BB-F57E-A843-BF42-DF5535EB331C}"/>
              </a:ext>
            </a:extLst>
          </p:cNvPr>
          <p:cNvSpPr/>
          <p:nvPr/>
        </p:nvSpPr>
        <p:spPr>
          <a:xfrm>
            <a:off x="2819471" y="5118865"/>
            <a:ext cx="486888" cy="486888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2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980315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2">
            <a:extLst>
              <a:ext uri="{FF2B5EF4-FFF2-40B4-BE49-F238E27FC236}">
                <a16:creationId xmlns:a16="http://schemas.microsoft.com/office/drawing/2014/main" id="{93EC8786-EBAD-4452-B1FA-CBD6ADE8C95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2720" y="380472"/>
            <a:ext cx="2580640" cy="457517"/>
          </a:xfrm>
        </p:spPr>
        <p:txBody>
          <a:bodyPr/>
          <a:lstStyle/>
          <a:p>
            <a:r>
              <a:rPr lang="en-US" altLang="ko-KR" b="1" dirty="0" err="1">
                <a:latin typeface="NanumGothicOTF" charset="-127"/>
                <a:ea typeface="NanumGothicOTF" charset="-127"/>
                <a:cs typeface="NanumGothicOTF" charset="-127"/>
              </a:rPr>
              <a:t>Node.Js</a:t>
            </a:r>
            <a:r>
              <a:rPr lang="en-US" altLang="ko-KR" b="1" dirty="0">
                <a:latin typeface="NanumGothicOTF" charset="-127"/>
                <a:ea typeface="NanumGothicOTF" charset="-127"/>
                <a:cs typeface="NanumGothicOTF" charset="-127"/>
              </a:rPr>
              <a:t> </a:t>
            </a:r>
            <a:r>
              <a:rPr lang="ko-KR" altLang="en-US" b="1" dirty="0">
                <a:latin typeface="NanumGothicOTF" charset="-127"/>
                <a:ea typeface="NanumGothicOTF" charset="-127"/>
                <a:cs typeface="NanumGothicOTF" charset="-127"/>
              </a:rPr>
              <a:t>란</a:t>
            </a:r>
            <a:r>
              <a:rPr lang="en-US" altLang="ko-KR" b="1" dirty="0">
                <a:latin typeface="NanumGothicOTF" charset="-127"/>
                <a:ea typeface="NanumGothicOTF" charset="-127"/>
                <a:cs typeface="NanumGothicOTF" charset="-127"/>
              </a:rPr>
              <a:t>?</a:t>
            </a:r>
            <a:endParaRPr lang="ko-KR" altLang="en-US" b="1" dirty="0">
              <a:latin typeface="NanumGothicOTF" charset="-127"/>
              <a:ea typeface="NanumGothicOTF" charset="-127"/>
              <a:cs typeface="NanumGothicOTF" charset="-127"/>
            </a:endParaRPr>
          </a:p>
        </p:txBody>
      </p:sp>
      <p:sp>
        <p:nvSpPr>
          <p:cNvPr id="5" name="텍스트 개체 틀 3">
            <a:extLst>
              <a:ext uri="{FF2B5EF4-FFF2-40B4-BE49-F238E27FC236}">
                <a16:creationId xmlns:a16="http://schemas.microsoft.com/office/drawing/2014/main" id="{2CA2FE37-E9EF-4415-8A7C-070D34FD0B3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72720" y="840476"/>
            <a:ext cx="2580640" cy="340890"/>
          </a:xfrm>
        </p:spPr>
        <p:txBody>
          <a:bodyPr>
            <a:normAutofit/>
          </a:bodyPr>
          <a:lstStyle/>
          <a:p>
            <a:pPr algn="l"/>
            <a:r>
              <a:rPr lang="en-US" altLang="ko-KR" sz="1600" dirty="0">
                <a:latin typeface="NanumGothicOTF" charset="-127"/>
                <a:ea typeface="NanumGothicOTF" charset="-127"/>
                <a:cs typeface="NanumGothicOTF" charset="-127"/>
              </a:rPr>
              <a:t>Server-Side ?</a:t>
            </a:r>
            <a:endParaRPr lang="ko-KR" altLang="en-US" sz="1600" dirty="0">
              <a:latin typeface="NanumGothicOTF" charset="-127"/>
              <a:ea typeface="NanumGothicOTF" charset="-127"/>
              <a:cs typeface="NanumGothicOTF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4034" y="1983548"/>
            <a:ext cx="7803931" cy="2170468"/>
          </a:xfrm>
          <a:prstGeom prst="rect">
            <a:avLst/>
          </a:prstGeom>
        </p:spPr>
      </p:pic>
      <p:sp>
        <p:nvSpPr>
          <p:cNvPr id="2" name="텍스트 상자 1"/>
          <p:cNvSpPr txBox="1"/>
          <p:nvPr/>
        </p:nvSpPr>
        <p:spPr>
          <a:xfrm>
            <a:off x="3032244" y="4297583"/>
            <a:ext cx="612751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dirty="0">
                <a:solidFill>
                  <a:srgbClr val="FF0000"/>
                </a:solidFill>
              </a:rPr>
              <a:t>Http</a:t>
            </a:r>
            <a:r>
              <a:rPr kumimoji="1" lang="ko-KR" altLang="en-US" dirty="0"/>
              <a:t>로입력되는 </a:t>
            </a:r>
            <a:endParaRPr kumimoji="1" lang="en-US" altLang="ko-KR" dirty="0"/>
          </a:p>
          <a:p>
            <a:r>
              <a:rPr kumimoji="1" lang="ko-KR" altLang="en-US" sz="3200" dirty="0">
                <a:solidFill>
                  <a:srgbClr val="00B050"/>
                </a:solidFill>
              </a:rPr>
              <a:t>사용자의 요청 </a:t>
            </a:r>
            <a:r>
              <a:rPr kumimoji="1" lang="en-US" altLang="ko-KR" sz="3200" dirty="0">
                <a:solidFill>
                  <a:srgbClr val="00B050"/>
                </a:solidFill>
              </a:rPr>
              <a:t>(Request) </a:t>
            </a:r>
            <a:r>
              <a:rPr kumimoji="1" lang="ko-KR" altLang="en-US" dirty="0"/>
              <a:t>를 바탕으로 </a:t>
            </a:r>
            <a:endParaRPr kumimoji="1" lang="en-US" altLang="ko-KR" dirty="0"/>
          </a:p>
          <a:p>
            <a:r>
              <a:rPr kumimoji="1" lang="ko-KR" altLang="en-US" sz="3200" dirty="0"/>
              <a:t>응답 </a:t>
            </a:r>
            <a:r>
              <a:rPr kumimoji="1" lang="en-US" altLang="ko-KR" sz="3200" dirty="0"/>
              <a:t>(Response)</a:t>
            </a:r>
            <a:r>
              <a:rPr kumimoji="1" lang="en-US" altLang="ko-KR" dirty="0"/>
              <a:t> </a:t>
            </a:r>
            <a:r>
              <a:rPr kumimoji="1" lang="ko-KR" altLang="en-US" dirty="0"/>
              <a:t>를 하는</a:t>
            </a:r>
            <a:r>
              <a:rPr kumimoji="1" lang="mr-IN" altLang="ko-KR" dirty="0"/>
              <a:t>…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902516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3">
            <a:extLst>
              <a:ext uri="{FF2B5EF4-FFF2-40B4-BE49-F238E27FC236}">
                <a16:creationId xmlns:a16="http://schemas.microsoft.com/office/drawing/2014/main" id="{9B255A6D-1FBB-7944-9474-3416F52577E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72720" y="380472"/>
            <a:ext cx="2580640" cy="457517"/>
          </a:xfrm>
        </p:spPr>
        <p:txBody>
          <a:bodyPr/>
          <a:lstStyle/>
          <a:p>
            <a:r>
              <a:rPr kumimoji="1" lang="ko-KR" altLang="en-US" dirty="0"/>
              <a:t>웹의 작동방식</a:t>
            </a:r>
          </a:p>
        </p:txBody>
      </p:sp>
      <p:sp>
        <p:nvSpPr>
          <p:cNvPr id="10" name="텍스트 개체 틀 4">
            <a:extLst>
              <a:ext uri="{FF2B5EF4-FFF2-40B4-BE49-F238E27FC236}">
                <a16:creationId xmlns:a16="http://schemas.microsoft.com/office/drawing/2014/main" id="{FBF050CD-C9CB-5148-B75B-BFD4FB5392B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2720" y="840476"/>
            <a:ext cx="2580640" cy="340890"/>
          </a:xfrm>
        </p:spPr>
        <p:txBody>
          <a:bodyPr>
            <a:normAutofit fontScale="92500" lnSpcReduction="10000"/>
          </a:bodyPr>
          <a:lstStyle/>
          <a:p>
            <a:r>
              <a:rPr kumimoji="1" lang="ko-KR" altLang="en-US" dirty="0"/>
              <a:t>웹의 작동방식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6E6FAC39-3E3E-D045-9968-3A05E339F2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0033" y="1545594"/>
            <a:ext cx="6411933" cy="4376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1874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3">
            <a:extLst>
              <a:ext uri="{FF2B5EF4-FFF2-40B4-BE49-F238E27FC236}">
                <a16:creationId xmlns:a16="http://schemas.microsoft.com/office/drawing/2014/main" id="{9B255A6D-1FBB-7944-9474-3416F52577E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72720" y="380472"/>
            <a:ext cx="2580640" cy="457517"/>
          </a:xfrm>
        </p:spPr>
        <p:txBody>
          <a:bodyPr/>
          <a:lstStyle/>
          <a:p>
            <a:r>
              <a:rPr kumimoji="1" lang="ko-KR" altLang="en-US" dirty="0"/>
              <a:t>웹의 작동방식</a:t>
            </a:r>
          </a:p>
        </p:txBody>
      </p:sp>
      <p:sp>
        <p:nvSpPr>
          <p:cNvPr id="10" name="텍스트 개체 틀 4">
            <a:extLst>
              <a:ext uri="{FF2B5EF4-FFF2-40B4-BE49-F238E27FC236}">
                <a16:creationId xmlns:a16="http://schemas.microsoft.com/office/drawing/2014/main" id="{FBF050CD-C9CB-5148-B75B-BFD4FB5392B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2720" y="840476"/>
            <a:ext cx="2580640" cy="340890"/>
          </a:xfrm>
        </p:spPr>
        <p:txBody>
          <a:bodyPr>
            <a:normAutofit fontScale="92500" lnSpcReduction="10000"/>
          </a:bodyPr>
          <a:lstStyle/>
          <a:p>
            <a:r>
              <a:rPr kumimoji="1" lang="ko-KR" altLang="en-US" dirty="0"/>
              <a:t>웹의 작동방식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14243C6-945F-DB4A-B205-D90F0EA515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8630" y="2065380"/>
            <a:ext cx="8254739" cy="2654216"/>
          </a:xfrm>
          <a:prstGeom prst="rect">
            <a:avLst/>
          </a:prstGeom>
        </p:spPr>
      </p:pic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5ED7E53F-D612-1E43-9AF3-471D7339D988}"/>
              </a:ext>
            </a:extLst>
          </p:cNvPr>
          <p:cNvSpPr/>
          <p:nvPr/>
        </p:nvSpPr>
        <p:spPr>
          <a:xfrm>
            <a:off x="2198917" y="5258219"/>
            <a:ext cx="1380212" cy="522514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브라우저</a:t>
            </a: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373D6C02-B763-3A46-BFA2-34DE811C115A}"/>
              </a:ext>
            </a:extLst>
          </p:cNvPr>
          <p:cNvSpPr/>
          <p:nvPr/>
        </p:nvSpPr>
        <p:spPr>
          <a:xfrm>
            <a:off x="4334495" y="5267008"/>
            <a:ext cx="1380212" cy="522514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ISP</a:t>
            </a: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82C74550-B119-E248-B1CF-B409409C612A}"/>
              </a:ext>
            </a:extLst>
          </p:cNvPr>
          <p:cNvSpPr/>
          <p:nvPr/>
        </p:nvSpPr>
        <p:spPr>
          <a:xfrm>
            <a:off x="6470073" y="5310886"/>
            <a:ext cx="1380212" cy="522514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DNS</a:t>
            </a:r>
            <a:endParaRPr kumimoji="1" lang="ko-KR" altLang="en-US" dirty="0"/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FEB6438E-3504-8B4F-84AE-8928CA1DD3CB}"/>
              </a:ext>
            </a:extLst>
          </p:cNvPr>
          <p:cNvSpPr/>
          <p:nvPr/>
        </p:nvSpPr>
        <p:spPr>
          <a:xfrm>
            <a:off x="8605651" y="5197299"/>
            <a:ext cx="1380212" cy="749688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Target Server</a:t>
            </a:r>
            <a:endParaRPr kumimoji="1" lang="ko-KR" altLang="en-US" dirty="0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9B749FE6-7F5D-0741-BCD3-FE2A005B44B7}"/>
              </a:ext>
            </a:extLst>
          </p:cNvPr>
          <p:cNvCxnSpPr>
            <a:stCxn id="14" idx="3"/>
            <a:endCxn id="15" idx="1"/>
          </p:cNvCxnSpPr>
          <p:nvPr/>
        </p:nvCxnSpPr>
        <p:spPr>
          <a:xfrm>
            <a:off x="3579129" y="5519476"/>
            <a:ext cx="755366" cy="87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BC95ED46-F7A0-6A48-9D5E-C4D7E8954CA7}"/>
              </a:ext>
            </a:extLst>
          </p:cNvPr>
          <p:cNvCxnSpPr/>
          <p:nvPr/>
        </p:nvCxnSpPr>
        <p:spPr>
          <a:xfrm>
            <a:off x="5718317" y="5510687"/>
            <a:ext cx="755366" cy="87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6D9BBB3A-5BEE-0148-86EC-AEC886B7B02D}"/>
              </a:ext>
            </a:extLst>
          </p:cNvPr>
          <p:cNvCxnSpPr/>
          <p:nvPr/>
        </p:nvCxnSpPr>
        <p:spPr>
          <a:xfrm>
            <a:off x="7850285" y="5528265"/>
            <a:ext cx="755366" cy="87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ACFB237A-7AF5-AD49-B046-9B6A06CA1AA5}"/>
              </a:ext>
            </a:extLst>
          </p:cNvPr>
          <p:cNvCxnSpPr>
            <a:cxnSpLocks/>
          </p:cNvCxnSpPr>
          <p:nvPr/>
        </p:nvCxnSpPr>
        <p:spPr>
          <a:xfrm flipH="1">
            <a:off x="7850285" y="5631518"/>
            <a:ext cx="7553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2C081693-4E21-5044-A125-03C669437F80}"/>
              </a:ext>
            </a:extLst>
          </p:cNvPr>
          <p:cNvCxnSpPr>
            <a:cxnSpLocks/>
          </p:cNvCxnSpPr>
          <p:nvPr/>
        </p:nvCxnSpPr>
        <p:spPr>
          <a:xfrm flipH="1">
            <a:off x="5714707" y="5584653"/>
            <a:ext cx="7553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191889DB-1CFF-FE4D-B059-765C181BE08A}"/>
              </a:ext>
            </a:extLst>
          </p:cNvPr>
          <p:cNvCxnSpPr>
            <a:cxnSpLocks/>
          </p:cNvCxnSpPr>
          <p:nvPr/>
        </p:nvCxnSpPr>
        <p:spPr>
          <a:xfrm flipH="1">
            <a:off x="3579129" y="5597800"/>
            <a:ext cx="7553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EB0D2A59-7F70-3445-929A-B2E5520EE33D}"/>
              </a:ext>
            </a:extLst>
          </p:cNvPr>
          <p:cNvSpPr txBox="1"/>
          <p:nvPr/>
        </p:nvSpPr>
        <p:spPr>
          <a:xfrm>
            <a:off x="5772834" y="4982533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요청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11D101B-DDA3-F748-971F-E0C0C48475CB}"/>
              </a:ext>
            </a:extLst>
          </p:cNvPr>
          <p:cNvSpPr txBox="1"/>
          <p:nvPr/>
        </p:nvSpPr>
        <p:spPr>
          <a:xfrm>
            <a:off x="5772834" y="584759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응답</a:t>
            </a:r>
          </a:p>
        </p:txBody>
      </p:sp>
    </p:spTree>
    <p:extLst>
      <p:ext uri="{BB962C8B-B14F-4D97-AF65-F5344CB8AC3E}">
        <p14:creationId xmlns:p14="http://schemas.microsoft.com/office/powerpoint/2010/main" val="9850422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1512909" y="2176461"/>
            <a:ext cx="2260555" cy="2298145"/>
            <a:chOff x="1798659" y="2576511"/>
            <a:chExt cx="2260555" cy="2298145"/>
          </a:xfrm>
        </p:grpSpPr>
        <p:sp>
          <p:nvSpPr>
            <p:cNvPr id="5" name="타원 4"/>
            <p:cNvSpPr/>
            <p:nvPr/>
          </p:nvSpPr>
          <p:spPr>
            <a:xfrm>
              <a:off x="2076450" y="2576511"/>
              <a:ext cx="1704975" cy="170497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>
                  <a:latin typeface="Daum" charset="-127"/>
                  <a:ea typeface="Daum" charset="-127"/>
                  <a:cs typeface="Daum" charset="-127"/>
                </a:rPr>
                <a:t>HTML</a:t>
              </a:r>
              <a:endParaRPr kumimoji="1" lang="ko-KR" altLang="en-US" dirty="0">
                <a:latin typeface="Daum" charset="-127"/>
                <a:ea typeface="Daum" charset="-127"/>
                <a:cs typeface="Daum" charset="-127"/>
              </a:endParaRPr>
            </a:p>
          </p:txBody>
        </p:sp>
        <p:sp>
          <p:nvSpPr>
            <p:cNvPr id="6" name="텍스트 상자 5"/>
            <p:cNvSpPr txBox="1"/>
            <p:nvPr/>
          </p:nvSpPr>
          <p:spPr>
            <a:xfrm>
              <a:off x="1798659" y="4505324"/>
              <a:ext cx="22605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dirty="0">
                  <a:latin typeface="Nanum Gothic" charset="-127"/>
                  <a:ea typeface="Nanum Gothic" charset="-127"/>
                  <a:cs typeface="Nanum Gothic" charset="-127"/>
                </a:rPr>
                <a:t>문서의 전체적인 구조</a:t>
              </a:r>
              <a:endParaRPr kumimoji="1" lang="en-US" altLang="ko-KR" dirty="0"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5227890" y="2176462"/>
            <a:ext cx="1704975" cy="2298145"/>
            <a:chOff x="5257800" y="2576512"/>
            <a:chExt cx="1704975" cy="2298145"/>
          </a:xfrm>
        </p:grpSpPr>
        <p:sp>
          <p:nvSpPr>
            <p:cNvPr id="8" name="타원 7"/>
            <p:cNvSpPr/>
            <p:nvPr/>
          </p:nvSpPr>
          <p:spPr>
            <a:xfrm>
              <a:off x="5257800" y="2576512"/>
              <a:ext cx="1704975" cy="170497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>
                  <a:latin typeface="Daum" charset="-127"/>
                  <a:ea typeface="Daum" charset="-127"/>
                  <a:cs typeface="Daum" charset="-127"/>
                </a:rPr>
                <a:t>CSS</a:t>
              </a:r>
              <a:endParaRPr kumimoji="1" lang="ko-KR" altLang="en-US" dirty="0">
                <a:latin typeface="Daum" charset="-127"/>
                <a:ea typeface="Daum" charset="-127"/>
                <a:cs typeface="Daum" charset="-127"/>
              </a:endParaRPr>
            </a:p>
          </p:txBody>
        </p:sp>
        <p:sp>
          <p:nvSpPr>
            <p:cNvPr id="9" name="텍스트 상자 8"/>
            <p:cNvSpPr txBox="1"/>
            <p:nvPr/>
          </p:nvSpPr>
          <p:spPr>
            <a:xfrm>
              <a:off x="5336678" y="4505325"/>
              <a:ext cx="15472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dirty="0">
                  <a:latin typeface="Nanum Gothic" charset="-127"/>
                  <a:ea typeface="Nanum Gothic" charset="-127"/>
                  <a:cs typeface="Nanum Gothic" charset="-127"/>
                </a:rPr>
                <a:t>문서의 디자인</a:t>
              </a:r>
              <a:endParaRPr kumimoji="1" lang="en-US" altLang="ko-KR" dirty="0"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8387290" y="2176462"/>
            <a:ext cx="1827744" cy="2298145"/>
            <a:chOff x="8673040" y="2576512"/>
            <a:chExt cx="1827744" cy="2298145"/>
          </a:xfrm>
        </p:grpSpPr>
        <p:sp>
          <p:nvSpPr>
            <p:cNvPr id="11" name="타원 10"/>
            <p:cNvSpPr/>
            <p:nvPr/>
          </p:nvSpPr>
          <p:spPr>
            <a:xfrm>
              <a:off x="8734425" y="2576512"/>
              <a:ext cx="1704975" cy="170497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>
                  <a:latin typeface="Daum" charset="-127"/>
                  <a:ea typeface="Daum" charset="-127"/>
                  <a:cs typeface="Daum" charset="-127"/>
                </a:rPr>
                <a:t>JAVA</a:t>
              </a:r>
            </a:p>
            <a:p>
              <a:pPr algn="ctr"/>
              <a:r>
                <a:rPr kumimoji="1" lang="en-US" altLang="ko-KR" dirty="0">
                  <a:latin typeface="Daum" charset="-127"/>
                  <a:ea typeface="Daum" charset="-127"/>
                  <a:cs typeface="Daum" charset="-127"/>
                </a:rPr>
                <a:t>SCRIPT</a:t>
              </a:r>
              <a:endParaRPr kumimoji="1" lang="ko-KR" altLang="en-US" dirty="0">
                <a:latin typeface="Daum" charset="-127"/>
                <a:ea typeface="Daum" charset="-127"/>
                <a:cs typeface="Daum" charset="-127"/>
              </a:endParaRPr>
            </a:p>
          </p:txBody>
        </p:sp>
        <p:sp>
          <p:nvSpPr>
            <p:cNvPr id="12" name="텍스트 상자 11"/>
            <p:cNvSpPr txBox="1"/>
            <p:nvPr/>
          </p:nvSpPr>
          <p:spPr>
            <a:xfrm>
              <a:off x="8673040" y="4505325"/>
              <a:ext cx="18277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dirty="0">
                  <a:latin typeface="Nanum Gothic" charset="-127"/>
                  <a:ea typeface="Nanum Gothic" charset="-127"/>
                  <a:cs typeface="Nanum Gothic" charset="-127"/>
                </a:rPr>
                <a:t>문서의 기능 정의</a:t>
              </a:r>
              <a:endParaRPr kumimoji="1" lang="en-US" altLang="ko-KR" dirty="0"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</p:grpSp>
      <p:sp>
        <p:nvSpPr>
          <p:cNvPr id="13" name="텍스트 상자 12"/>
          <p:cNvSpPr txBox="1"/>
          <p:nvPr/>
        </p:nvSpPr>
        <p:spPr>
          <a:xfrm flipH="1">
            <a:off x="5306768" y="4574619"/>
            <a:ext cx="161163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100" dirty="0">
                <a:latin typeface="NanumGothicOTF" charset="-127"/>
                <a:ea typeface="NanumGothicOTF" charset="-127"/>
                <a:cs typeface="NanumGothicOTF" charset="-127"/>
              </a:rPr>
              <a:t>배경화면</a:t>
            </a:r>
            <a:r>
              <a:rPr kumimoji="1" lang="en-US" altLang="ko-KR" sz="1100" dirty="0">
                <a:latin typeface="NanumGothicOTF" charset="-127"/>
                <a:ea typeface="NanumGothicOTF" charset="-127"/>
                <a:cs typeface="NanumGothicOTF" charset="-127"/>
              </a:rPr>
              <a:t>,</a:t>
            </a:r>
            <a:r>
              <a:rPr kumimoji="1" lang="ko-KR" altLang="en-US" sz="1100" dirty="0">
                <a:latin typeface="NanumGothicOTF" charset="-127"/>
                <a:ea typeface="NanumGothicOTF" charset="-127"/>
                <a:cs typeface="NanumGothicOTF" charset="-127"/>
              </a:rPr>
              <a:t> 배경색</a:t>
            </a:r>
            <a:r>
              <a:rPr kumimoji="1" lang="en-US" altLang="ko-KR" sz="1100" dirty="0">
                <a:latin typeface="NanumGothicOTF" charset="-127"/>
                <a:ea typeface="NanumGothicOTF" charset="-127"/>
                <a:cs typeface="NanumGothicOTF" charset="-127"/>
              </a:rPr>
              <a:t>,</a:t>
            </a:r>
            <a:r>
              <a:rPr kumimoji="1" lang="ko-KR" altLang="en-US" sz="1100" dirty="0">
                <a:latin typeface="NanumGothicOTF" charset="-127"/>
                <a:ea typeface="NanumGothicOTF" charset="-127"/>
                <a:cs typeface="NanumGothicOTF" charset="-127"/>
              </a:rPr>
              <a:t> 문자크기</a:t>
            </a:r>
            <a:r>
              <a:rPr kumimoji="1" lang="en-US" altLang="ko-KR" sz="1100" dirty="0">
                <a:latin typeface="NanumGothicOTF" charset="-127"/>
                <a:ea typeface="NanumGothicOTF" charset="-127"/>
                <a:cs typeface="NanumGothicOTF" charset="-127"/>
              </a:rPr>
              <a:t>,</a:t>
            </a:r>
            <a:r>
              <a:rPr kumimoji="1" lang="ko-KR" altLang="en-US" sz="1100" dirty="0">
                <a:latin typeface="NanumGothicOTF" charset="-127"/>
                <a:ea typeface="NanumGothicOTF" charset="-127"/>
                <a:cs typeface="NanumGothicOTF" charset="-127"/>
              </a:rPr>
              <a:t> 문자 스타일</a:t>
            </a:r>
            <a:r>
              <a:rPr kumimoji="1" lang="en-US" altLang="ko-KR" sz="1100" dirty="0">
                <a:latin typeface="NanumGothicOTF" charset="-127"/>
                <a:ea typeface="NanumGothicOTF" charset="-127"/>
                <a:cs typeface="NanumGothicOTF" charset="-127"/>
              </a:rPr>
              <a:t>,</a:t>
            </a:r>
            <a:r>
              <a:rPr kumimoji="1" lang="ko-KR" altLang="en-US" sz="1100" dirty="0">
                <a:latin typeface="NanumGothicOTF" charset="-127"/>
                <a:ea typeface="NanumGothicOTF" charset="-127"/>
                <a:cs typeface="NanumGothicOTF" charset="-127"/>
              </a:rPr>
              <a:t> 여백 등 디자인과 관련된 대부분의 내용</a:t>
            </a:r>
          </a:p>
        </p:txBody>
      </p:sp>
      <p:sp>
        <p:nvSpPr>
          <p:cNvPr id="14" name="텍스트 상자 13"/>
          <p:cNvSpPr txBox="1"/>
          <p:nvPr/>
        </p:nvSpPr>
        <p:spPr>
          <a:xfrm flipH="1">
            <a:off x="1857375" y="4574619"/>
            <a:ext cx="1611631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100" dirty="0">
                <a:latin typeface="NanumGothicOTF" charset="-127"/>
                <a:ea typeface="NanumGothicOTF" charset="-127"/>
                <a:cs typeface="NanumGothicOTF" charset="-127"/>
              </a:rPr>
              <a:t>문서의 기본적인 형태</a:t>
            </a:r>
            <a:r>
              <a:rPr kumimoji="1" lang="en-US" altLang="ko-KR" sz="1100" dirty="0">
                <a:latin typeface="NanumGothicOTF" charset="-127"/>
                <a:ea typeface="NanumGothicOTF" charset="-127"/>
                <a:cs typeface="NanumGothicOTF" charset="-127"/>
              </a:rPr>
              <a:t>,</a:t>
            </a:r>
            <a:br>
              <a:rPr kumimoji="1" lang="en-US" altLang="ko-KR" sz="1100" dirty="0">
                <a:latin typeface="NanumGothicOTF" charset="-127"/>
                <a:ea typeface="NanumGothicOTF" charset="-127"/>
                <a:cs typeface="NanumGothicOTF" charset="-127"/>
              </a:rPr>
            </a:br>
            <a:r>
              <a:rPr kumimoji="1" lang="ko-KR" altLang="en-US" sz="1100" dirty="0">
                <a:latin typeface="NanumGothicOTF" charset="-127"/>
                <a:ea typeface="NanumGothicOTF" charset="-127"/>
                <a:cs typeface="NanumGothicOTF" charset="-127"/>
              </a:rPr>
              <a:t>사용하는 디자인 파일에 대한 선언</a:t>
            </a:r>
            <a:r>
              <a:rPr kumimoji="1" lang="en-US" altLang="ko-KR" sz="1100" dirty="0">
                <a:latin typeface="NanumGothicOTF" charset="-127"/>
                <a:ea typeface="NanumGothicOTF" charset="-127"/>
                <a:cs typeface="NanumGothicOTF" charset="-127"/>
              </a:rPr>
              <a:t>,</a:t>
            </a:r>
            <a:r>
              <a:rPr kumimoji="1" lang="ko-KR" altLang="en-US" sz="1100" dirty="0">
                <a:latin typeface="NanumGothicOTF" charset="-127"/>
                <a:ea typeface="NanumGothicOTF" charset="-127"/>
                <a:cs typeface="NanumGothicOTF" charset="-127"/>
              </a:rPr>
              <a:t> </a:t>
            </a:r>
            <a:br>
              <a:rPr kumimoji="1" lang="en-US" altLang="ko-KR" sz="1100" dirty="0">
                <a:latin typeface="NanumGothicOTF" charset="-127"/>
                <a:ea typeface="NanumGothicOTF" charset="-127"/>
                <a:cs typeface="NanumGothicOTF" charset="-127"/>
              </a:rPr>
            </a:br>
            <a:r>
              <a:rPr kumimoji="1" lang="ko-KR" altLang="en-US" sz="1100" dirty="0">
                <a:latin typeface="NanumGothicOTF" charset="-127"/>
                <a:ea typeface="NanumGothicOTF" charset="-127"/>
                <a:cs typeface="NanumGothicOTF" charset="-127"/>
              </a:rPr>
              <a:t>사용하는 자바스크립트파일에 대한 선언</a:t>
            </a:r>
            <a:r>
              <a:rPr kumimoji="1" lang="mr-IN" altLang="ko-KR" sz="1100" dirty="0">
                <a:latin typeface="NanumGothicOTF" charset="-127"/>
                <a:ea typeface="NanumGothicOTF" charset="-127"/>
                <a:cs typeface="NanumGothicOTF" charset="-127"/>
              </a:rPr>
              <a:t>…</a:t>
            </a:r>
            <a:endParaRPr kumimoji="1" lang="ko-KR" altLang="en-US" sz="1100" dirty="0">
              <a:latin typeface="NanumGothicOTF" charset="-127"/>
              <a:ea typeface="NanumGothicOTF" charset="-127"/>
              <a:cs typeface="NanumGothicOTF" charset="-127"/>
            </a:endParaRPr>
          </a:p>
        </p:txBody>
      </p:sp>
      <p:sp>
        <p:nvSpPr>
          <p:cNvPr id="15" name="텍스트 상자 14"/>
          <p:cNvSpPr txBox="1"/>
          <p:nvPr/>
        </p:nvSpPr>
        <p:spPr>
          <a:xfrm flipH="1">
            <a:off x="8495346" y="4574619"/>
            <a:ext cx="161163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100" dirty="0">
                <a:latin typeface="NanumGothicOTF" charset="-127"/>
                <a:ea typeface="NanumGothicOTF" charset="-127"/>
                <a:cs typeface="NanumGothicOTF" charset="-127"/>
              </a:rPr>
              <a:t>값을 가져오기</a:t>
            </a:r>
            <a:r>
              <a:rPr kumimoji="1" lang="en-US" altLang="ko-KR" sz="1100" dirty="0">
                <a:latin typeface="NanumGothicOTF" charset="-127"/>
                <a:ea typeface="NanumGothicOTF" charset="-127"/>
                <a:cs typeface="NanumGothicOTF" charset="-127"/>
              </a:rPr>
              <a:t>,</a:t>
            </a:r>
            <a:r>
              <a:rPr kumimoji="1" lang="ko-KR" altLang="en-US" sz="1100" dirty="0">
                <a:latin typeface="NanumGothicOTF" charset="-127"/>
                <a:ea typeface="NanumGothicOTF" charset="-127"/>
                <a:cs typeface="NanumGothicOTF" charset="-127"/>
              </a:rPr>
              <a:t> 이벤트를 만들기</a:t>
            </a:r>
            <a:r>
              <a:rPr kumimoji="1" lang="en-US" altLang="ko-KR" sz="1100" dirty="0">
                <a:latin typeface="NanumGothicOTF" charset="-127"/>
                <a:ea typeface="NanumGothicOTF" charset="-127"/>
                <a:cs typeface="NanumGothicOTF" charset="-127"/>
              </a:rPr>
              <a:t>,</a:t>
            </a:r>
            <a:r>
              <a:rPr kumimoji="1" lang="ko-KR" altLang="en-US" sz="1100" dirty="0">
                <a:latin typeface="NanumGothicOTF" charset="-127"/>
                <a:ea typeface="NanumGothicOTF" charset="-127"/>
                <a:cs typeface="NanumGothicOTF" charset="-127"/>
              </a:rPr>
              <a:t> 팝업을 띄우기 등 기능과 관련된 역할</a:t>
            </a:r>
          </a:p>
        </p:txBody>
      </p:sp>
    </p:spTree>
    <p:extLst>
      <p:ext uri="{BB962C8B-B14F-4D97-AF65-F5344CB8AC3E}">
        <p14:creationId xmlns:p14="http://schemas.microsoft.com/office/powerpoint/2010/main" val="18244669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3">
            <a:extLst>
              <a:ext uri="{FF2B5EF4-FFF2-40B4-BE49-F238E27FC236}">
                <a16:creationId xmlns:a16="http://schemas.microsoft.com/office/drawing/2014/main" id="{705B06C5-8075-4CCC-B382-B969C830CF1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466975" y="2885281"/>
            <a:ext cx="7258050" cy="1087438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en-US" altLang="ko-KR" sz="4300" dirty="0">
                <a:latin typeface="Daum" charset="-127"/>
                <a:ea typeface="Daum" charset="-127"/>
                <a:cs typeface="Daum" charset="-127"/>
              </a:rPr>
              <a:t>Database management System</a:t>
            </a:r>
            <a:endParaRPr lang="ko-KR" altLang="en-US" dirty="0">
              <a:latin typeface="Daum" charset="-127"/>
              <a:ea typeface="Daum" charset="-127"/>
              <a:cs typeface="Daum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72721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/>
              <a:t>DBMS</a:t>
            </a:r>
            <a:endParaRPr kumimoji="1"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kumimoji="1" lang="en-US" altLang="ko-KR" dirty="0"/>
              <a:t>DBMS </a:t>
            </a:r>
            <a:r>
              <a:rPr kumimoji="1" lang="ko-KR" altLang="en-US" dirty="0"/>
              <a:t>란</a:t>
            </a:r>
            <a:r>
              <a:rPr kumimoji="1" lang="en-US" altLang="ko-KR" dirty="0"/>
              <a:t>?</a:t>
            </a:r>
            <a:endParaRPr kumimoji="1" lang="ko-KR" altLang="en-US" dirty="0"/>
          </a:p>
        </p:txBody>
      </p:sp>
      <p:sp>
        <p:nvSpPr>
          <p:cNvPr id="7" name="텍스트 상자 6"/>
          <p:cNvSpPr txBox="1"/>
          <p:nvPr/>
        </p:nvSpPr>
        <p:spPr>
          <a:xfrm>
            <a:off x="2355273" y="377237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1794163" y="2351782"/>
            <a:ext cx="8603673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3200" dirty="0"/>
              <a:t>데이터베이스 관리 시스템</a:t>
            </a:r>
            <a:endParaRPr lang="en-US" altLang="ko-KR" sz="3200" dirty="0"/>
          </a:p>
          <a:p>
            <a:pPr algn="ctr"/>
            <a:r>
              <a:rPr lang="en-US" altLang="ko-KR" sz="3200" dirty="0"/>
              <a:t>(database management system, DBMS)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2376054" y="3778057"/>
            <a:ext cx="743989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 다수의 사용자들이 데이터베이스 내의 데이터를 접근할 수 있도록 해주는 소프트웨어 도구의 집합이다</a:t>
            </a:r>
            <a:r>
              <a:rPr lang="en-US" altLang="ko-KR" dirty="0"/>
              <a:t>. DBMS</a:t>
            </a:r>
            <a:r>
              <a:rPr lang="ko-KR" altLang="en-US" dirty="0"/>
              <a:t>은 사용자 또는 다른 프로그램의 요구를 처리하고 적절히 응답하여 데이터를 사용할 수 있도록 해준다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1714367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4"/>
          <p:cNvGrpSpPr>
            <a:grpSpLocks/>
          </p:cNvGrpSpPr>
          <p:nvPr/>
        </p:nvGrpSpPr>
        <p:grpSpPr bwMode="auto">
          <a:xfrm>
            <a:off x="3848100" y="1614054"/>
            <a:ext cx="4495800" cy="4114800"/>
            <a:chOff x="556" y="0"/>
            <a:chExt cx="3736" cy="5079"/>
          </a:xfrm>
        </p:grpSpPr>
        <p:grpSp>
          <p:nvGrpSpPr>
            <p:cNvPr id="8" name="Group 5"/>
            <p:cNvGrpSpPr>
              <a:grpSpLocks/>
            </p:cNvGrpSpPr>
            <p:nvPr/>
          </p:nvGrpSpPr>
          <p:grpSpPr bwMode="auto">
            <a:xfrm>
              <a:off x="1321" y="2691"/>
              <a:ext cx="1994" cy="2388"/>
              <a:chOff x="1321" y="2744"/>
              <a:chExt cx="1994" cy="2388"/>
            </a:xfrm>
          </p:grpSpPr>
          <p:sp>
            <p:nvSpPr>
              <p:cNvPr id="22" name="Oval 6"/>
              <p:cNvSpPr>
                <a:spLocks noChangeArrowheads="1"/>
              </p:cNvSpPr>
              <p:nvPr/>
            </p:nvSpPr>
            <p:spPr bwMode="auto">
              <a:xfrm>
                <a:off x="1325" y="4226"/>
                <a:ext cx="1986" cy="906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23" name="Rectangle 7"/>
              <p:cNvSpPr>
                <a:spLocks noChangeArrowheads="1"/>
              </p:cNvSpPr>
              <p:nvPr/>
            </p:nvSpPr>
            <p:spPr bwMode="auto">
              <a:xfrm>
                <a:off x="1325" y="3038"/>
                <a:ext cx="1986" cy="1667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24" name="Oval 8"/>
              <p:cNvSpPr>
                <a:spLocks noChangeArrowheads="1"/>
              </p:cNvSpPr>
              <p:nvPr/>
            </p:nvSpPr>
            <p:spPr bwMode="auto">
              <a:xfrm>
                <a:off x="1325" y="2744"/>
                <a:ext cx="1986" cy="617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/>
              <a:lstStyle>
                <a:lvl1pPr defTabSz="762000">
                  <a:defRPr kumimoji="1" sz="2400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1pPr>
                <a:lvl2pPr marL="571500" defTabSz="762000">
                  <a:defRPr kumimoji="1" sz="2400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2pPr>
                <a:lvl3pPr marL="1143000" defTabSz="762000">
                  <a:defRPr kumimoji="1" sz="2400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3pPr>
                <a:lvl4pPr marL="1714500" defTabSz="762000">
                  <a:defRPr kumimoji="1" sz="2400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4pPr>
                <a:lvl5pPr marL="2286000" defTabSz="762000">
                  <a:defRPr kumimoji="1" sz="2400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5pPr>
                <a:lvl6pPr marL="2743200" defTabSz="762000" fontAlgn="base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6pPr>
                <a:lvl7pPr marL="3200400" defTabSz="762000" fontAlgn="base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7pPr>
                <a:lvl8pPr marL="3657600" defTabSz="762000" fontAlgn="base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8pPr>
                <a:lvl9pPr marL="4114800" defTabSz="762000" fontAlgn="base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9pPr>
              </a:lstStyle>
              <a:p>
                <a:pPr algn="ctr" latinLnBrk="0"/>
                <a:r>
                  <a:rPr lang="ko-KR" altLang="en-US" sz="1200"/>
                  <a:t>데이타베이스</a:t>
                </a:r>
              </a:p>
            </p:txBody>
          </p:sp>
          <p:sp>
            <p:nvSpPr>
              <p:cNvPr id="25" name="Line 9"/>
              <p:cNvSpPr>
                <a:spLocks noChangeShapeType="1"/>
              </p:cNvSpPr>
              <p:nvPr/>
            </p:nvSpPr>
            <p:spPr bwMode="auto">
              <a:xfrm>
                <a:off x="1321" y="3034"/>
                <a:ext cx="0" cy="1675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26" name="Line 10"/>
              <p:cNvSpPr>
                <a:spLocks noChangeShapeType="1"/>
              </p:cNvSpPr>
              <p:nvPr/>
            </p:nvSpPr>
            <p:spPr bwMode="auto">
              <a:xfrm>
                <a:off x="3315" y="3034"/>
                <a:ext cx="0" cy="1675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</p:grpSp>
        <p:sp>
          <p:nvSpPr>
            <p:cNvPr id="9" name="Rectangle 11"/>
            <p:cNvSpPr>
              <a:spLocks noChangeArrowheads="1"/>
            </p:cNvSpPr>
            <p:nvPr/>
          </p:nvSpPr>
          <p:spPr bwMode="auto">
            <a:xfrm>
              <a:off x="556" y="34"/>
              <a:ext cx="939" cy="45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>
              <a:lvl1pPr defTabSz="762000"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1pPr>
              <a:lvl2pPr marL="571500" defTabSz="762000"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2pPr>
              <a:lvl3pPr marL="1143000" defTabSz="762000"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3pPr>
              <a:lvl4pPr marL="1714500" defTabSz="762000"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4pPr>
              <a:lvl5pPr marL="2286000" defTabSz="762000"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5pPr>
              <a:lvl6pPr marL="2743200" defTabSz="7620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6pPr>
              <a:lvl7pPr marL="3200400" defTabSz="7620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7pPr>
              <a:lvl8pPr marL="3657600" defTabSz="7620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8pPr>
              <a:lvl9pPr marL="4114800" defTabSz="7620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9pPr>
            </a:lstStyle>
            <a:p>
              <a:pPr algn="ctr" latinLnBrk="0"/>
              <a:r>
                <a:rPr lang="ko-KR" altLang="en-US" sz="1200"/>
                <a:t>응용</a:t>
              </a:r>
            </a:p>
            <a:p>
              <a:pPr algn="ctr" latinLnBrk="0"/>
              <a:r>
                <a:rPr lang="ko-KR" altLang="en-US" sz="1200"/>
                <a:t> 프로그램 </a:t>
              </a:r>
              <a:r>
                <a:rPr lang="en-US" altLang="ko-KR" sz="1200"/>
                <a:t>1</a:t>
              </a:r>
            </a:p>
          </p:txBody>
        </p:sp>
        <p:sp>
          <p:nvSpPr>
            <p:cNvPr id="10" name="Rectangle 12"/>
            <p:cNvSpPr>
              <a:spLocks noChangeArrowheads="1"/>
            </p:cNvSpPr>
            <p:nvPr/>
          </p:nvSpPr>
          <p:spPr bwMode="auto">
            <a:xfrm>
              <a:off x="1761" y="34"/>
              <a:ext cx="939" cy="45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>
              <a:lvl1pPr defTabSz="762000"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1pPr>
              <a:lvl2pPr marL="571500" defTabSz="762000"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2pPr>
              <a:lvl3pPr marL="1143000" defTabSz="762000"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3pPr>
              <a:lvl4pPr marL="1714500" defTabSz="762000"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4pPr>
              <a:lvl5pPr marL="2286000" defTabSz="762000"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5pPr>
              <a:lvl6pPr marL="2743200" defTabSz="7620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6pPr>
              <a:lvl7pPr marL="3200400" defTabSz="7620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7pPr>
              <a:lvl8pPr marL="3657600" defTabSz="7620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8pPr>
              <a:lvl9pPr marL="4114800" defTabSz="7620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9pPr>
            </a:lstStyle>
            <a:p>
              <a:pPr algn="ctr" latinLnBrk="0"/>
              <a:r>
                <a:rPr lang="ko-KR" altLang="en-US" sz="1200"/>
                <a:t>응용</a:t>
              </a:r>
            </a:p>
            <a:p>
              <a:pPr algn="ctr" latinLnBrk="0"/>
              <a:r>
                <a:rPr lang="ko-KR" altLang="en-US" sz="1200"/>
                <a:t>프로그램 </a:t>
              </a:r>
              <a:r>
                <a:rPr lang="en-US" altLang="ko-KR" sz="1200"/>
                <a:t>2</a:t>
              </a:r>
            </a:p>
          </p:txBody>
        </p:sp>
        <p:sp>
          <p:nvSpPr>
            <p:cNvPr id="11" name="Rectangle 13"/>
            <p:cNvSpPr>
              <a:spLocks noChangeArrowheads="1"/>
            </p:cNvSpPr>
            <p:nvPr/>
          </p:nvSpPr>
          <p:spPr bwMode="auto">
            <a:xfrm>
              <a:off x="3353" y="34"/>
              <a:ext cx="939" cy="45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>
              <a:lvl1pPr defTabSz="762000"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1pPr>
              <a:lvl2pPr marL="571500" defTabSz="762000"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2pPr>
              <a:lvl3pPr marL="1143000" defTabSz="762000"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3pPr>
              <a:lvl4pPr marL="1714500" defTabSz="762000"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4pPr>
              <a:lvl5pPr marL="2286000" defTabSz="762000"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5pPr>
              <a:lvl6pPr marL="2743200" defTabSz="7620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6pPr>
              <a:lvl7pPr marL="3200400" defTabSz="7620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7pPr>
              <a:lvl8pPr marL="3657600" defTabSz="7620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8pPr>
              <a:lvl9pPr marL="4114800" defTabSz="7620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9pPr>
            </a:lstStyle>
            <a:p>
              <a:pPr algn="ctr" latinLnBrk="0"/>
              <a:r>
                <a:rPr lang="ko-KR" altLang="en-US" sz="1200"/>
                <a:t>응용</a:t>
              </a:r>
            </a:p>
            <a:p>
              <a:pPr algn="ctr" latinLnBrk="0"/>
              <a:r>
                <a:rPr lang="ko-KR" altLang="en-US" sz="1200"/>
                <a:t>프로그램 </a:t>
              </a:r>
              <a:r>
                <a:rPr lang="en-US" altLang="ko-KR" sz="1200"/>
                <a:t>n</a:t>
              </a:r>
            </a:p>
          </p:txBody>
        </p:sp>
        <p:sp>
          <p:nvSpPr>
            <p:cNvPr id="12" name="Rectangle 14"/>
            <p:cNvSpPr>
              <a:spLocks noChangeArrowheads="1"/>
            </p:cNvSpPr>
            <p:nvPr/>
          </p:nvSpPr>
          <p:spPr bwMode="auto">
            <a:xfrm>
              <a:off x="1632" y="1328"/>
              <a:ext cx="1111" cy="74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>
              <a:lvl1pPr defTabSz="762000"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1pPr>
              <a:lvl2pPr marL="571500" defTabSz="762000"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2pPr>
              <a:lvl3pPr marL="1143000" defTabSz="762000"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3pPr>
              <a:lvl4pPr marL="1714500" defTabSz="762000"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4pPr>
              <a:lvl5pPr marL="2286000" defTabSz="762000"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5pPr>
              <a:lvl6pPr marL="2743200" defTabSz="7620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6pPr>
              <a:lvl7pPr marL="3200400" defTabSz="7620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7pPr>
              <a:lvl8pPr marL="3657600" defTabSz="7620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8pPr>
              <a:lvl9pPr marL="4114800" defTabSz="7620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9pPr>
            </a:lstStyle>
            <a:p>
              <a:pPr algn="ctr" latinLnBrk="0"/>
              <a:r>
                <a:rPr lang="ko-KR" altLang="en-US" sz="1200"/>
                <a:t>데이타베이스</a:t>
              </a:r>
            </a:p>
            <a:p>
              <a:pPr algn="ctr" latinLnBrk="0"/>
              <a:r>
                <a:rPr lang="ko-KR" altLang="en-US" sz="1200"/>
                <a:t>관리 시스템</a:t>
              </a:r>
            </a:p>
            <a:p>
              <a:pPr algn="ctr" latinLnBrk="0"/>
              <a:r>
                <a:rPr lang="en-US" altLang="ko-KR" sz="1200"/>
                <a:t>(DBMS)</a:t>
              </a:r>
            </a:p>
          </p:txBody>
        </p:sp>
        <p:sp>
          <p:nvSpPr>
            <p:cNvPr id="13" name="Line 15"/>
            <p:cNvSpPr>
              <a:spLocks noChangeShapeType="1"/>
            </p:cNvSpPr>
            <p:nvPr/>
          </p:nvSpPr>
          <p:spPr bwMode="auto">
            <a:xfrm>
              <a:off x="1026" y="489"/>
              <a:ext cx="946" cy="83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stealth" w="med" len="lg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4" name="Line 16"/>
            <p:cNvSpPr>
              <a:spLocks noChangeShapeType="1"/>
            </p:cNvSpPr>
            <p:nvPr/>
          </p:nvSpPr>
          <p:spPr bwMode="auto">
            <a:xfrm>
              <a:off x="2246" y="489"/>
              <a:ext cx="0" cy="83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stealth" w="med" len="lg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5" name="Line 17"/>
            <p:cNvSpPr>
              <a:spLocks noChangeShapeType="1"/>
            </p:cNvSpPr>
            <p:nvPr/>
          </p:nvSpPr>
          <p:spPr bwMode="auto">
            <a:xfrm flipH="1">
              <a:off x="2489" y="489"/>
              <a:ext cx="1377" cy="83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stealth" w="med" len="lg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6" name="Rectangle 18"/>
            <p:cNvSpPr>
              <a:spLocks noChangeArrowheads="1"/>
            </p:cNvSpPr>
            <p:nvPr/>
          </p:nvSpPr>
          <p:spPr bwMode="auto">
            <a:xfrm>
              <a:off x="2737" y="0"/>
              <a:ext cx="406" cy="3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defTabSz="762000"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1pPr>
              <a:lvl2pPr marL="571500" defTabSz="762000"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2pPr>
              <a:lvl3pPr marL="1143000" defTabSz="762000"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3pPr>
              <a:lvl4pPr marL="1714500" defTabSz="762000"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4pPr>
              <a:lvl5pPr marL="2286000" defTabSz="762000"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5pPr>
              <a:lvl6pPr marL="2743200" defTabSz="7620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6pPr>
              <a:lvl7pPr marL="3200400" defTabSz="7620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7pPr>
              <a:lvl8pPr marL="3657600" defTabSz="7620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8pPr>
              <a:lvl9pPr marL="4114800" defTabSz="7620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9pPr>
            </a:lstStyle>
            <a:p>
              <a:pPr latinLnBrk="0"/>
              <a:r>
                <a:rPr lang="en-US" altLang="ko-KR" sz="1200"/>
                <a:t>......</a:t>
              </a:r>
            </a:p>
          </p:txBody>
        </p:sp>
        <p:sp>
          <p:nvSpPr>
            <p:cNvPr id="17" name="Line 19"/>
            <p:cNvSpPr>
              <a:spLocks noChangeShapeType="1"/>
            </p:cNvSpPr>
            <p:nvPr/>
          </p:nvSpPr>
          <p:spPr bwMode="auto">
            <a:xfrm>
              <a:off x="2246" y="2088"/>
              <a:ext cx="0" cy="80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stealth" w="med" len="lg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8" name="Rectangle 20"/>
            <p:cNvSpPr>
              <a:spLocks noChangeArrowheads="1"/>
            </p:cNvSpPr>
            <p:nvPr/>
          </p:nvSpPr>
          <p:spPr bwMode="auto">
            <a:xfrm>
              <a:off x="1403" y="3523"/>
              <a:ext cx="883" cy="751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>
              <a:lvl1pPr defTabSz="762000"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1pPr>
              <a:lvl2pPr marL="571500" defTabSz="762000"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2pPr>
              <a:lvl3pPr marL="1143000" defTabSz="762000"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3pPr>
              <a:lvl4pPr marL="1714500" defTabSz="762000"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4pPr>
              <a:lvl5pPr marL="2286000" defTabSz="762000"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5pPr>
              <a:lvl6pPr marL="2743200" defTabSz="7620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6pPr>
              <a:lvl7pPr marL="3200400" defTabSz="7620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7pPr>
              <a:lvl8pPr marL="3657600" defTabSz="7620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8pPr>
              <a:lvl9pPr marL="4114800" defTabSz="7620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9pPr>
            </a:lstStyle>
            <a:p>
              <a:pPr algn="ctr" latinLnBrk="0"/>
              <a:r>
                <a:rPr lang="ko-KR" altLang="en-US" sz="1200"/>
                <a:t>데이타</a:t>
              </a:r>
            </a:p>
            <a:p>
              <a:pPr algn="ctr" latinLnBrk="0"/>
              <a:r>
                <a:rPr lang="ko-KR" altLang="en-US" sz="1200"/>
                <a:t>화일 </a:t>
              </a:r>
              <a:r>
                <a:rPr lang="en-US" altLang="ko-KR" sz="1200"/>
                <a:t>1</a:t>
              </a:r>
            </a:p>
          </p:txBody>
        </p:sp>
        <p:sp>
          <p:nvSpPr>
            <p:cNvPr id="19" name="Rectangle 21"/>
            <p:cNvSpPr>
              <a:spLocks noChangeArrowheads="1"/>
            </p:cNvSpPr>
            <p:nvPr/>
          </p:nvSpPr>
          <p:spPr bwMode="auto">
            <a:xfrm>
              <a:off x="2161" y="3433"/>
              <a:ext cx="883" cy="439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>
              <a:lvl1pPr defTabSz="762000"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1pPr>
              <a:lvl2pPr marL="571500" defTabSz="762000"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2pPr>
              <a:lvl3pPr marL="1143000" defTabSz="762000"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3pPr>
              <a:lvl4pPr marL="1714500" defTabSz="762000"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4pPr>
              <a:lvl5pPr marL="2286000" defTabSz="762000"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5pPr>
              <a:lvl6pPr marL="2743200" defTabSz="7620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6pPr>
              <a:lvl7pPr marL="3200400" defTabSz="7620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7pPr>
              <a:lvl8pPr marL="3657600" defTabSz="7620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8pPr>
              <a:lvl9pPr marL="4114800" defTabSz="7620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9pPr>
            </a:lstStyle>
            <a:p>
              <a:pPr algn="ctr" latinLnBrk="0"/>
              <a:r>
                <a:rPr lang="ko-KR" altLang="en-US" sz="1200"/>
                <a:t>데이타</a:t>
              </a:r>
            </a:p>
            <a:p>
              <a:pPr algn="ctr" latinLnBrk="0"/>
              <a:r>
                <a:rPr lang="ko-KR" altLang="en-US" sz="1200"/>
                <a:t>화일 </a:t>
              </a:r>
              <a:r>
                <a:rPr lang="en-US" altLang="ko-KR" sz="1200"/>
                <a:t>2</a:t>
              </a:r>
            </a:p>
          </p:txBody>
        </p:sp>
        <p:sp>
          <p:nvSpPr>
            <p:cNvPr id="20" name="Rectangle 22"/>
            <p:cNvSpPr>
              <a:spLocks noChangeArrowheads="1"/>
            </p:cNvSpPr>
            <p:nvPr/>
          </p:nvSpPr>
          <p:spPr bwMode="auto">
            <a:xfrm>
              <a:off x="1537" y="4148"/>
              <a:ext cx="794" cy="663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>
              <a:lvl1pPr defTabSz="762000"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1pPr>
              <a:lvl2pPr marL="571500" defTabSz="762000"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2pPr>
              <a:lvl3pPr marL="1143000" defTabSz="762000"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3pPr>
              <a:lvl4pPr marL="1714500" defTabSz="762000"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4pPr>
              <a:lvl5pPr marL="2286000" defTabSz="762000"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5pPr>
              <a:lvl6pPr marL="2743200" defTabSz="7620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6pPr>
              <a:lvl7pPr marL="3200400" defTabSz="7620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7pPr>
              <a:lvl8pPr marL="3657600" defTabSz="7620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8pPr>
              <a:lvl9pPr marL="4114800" defTabSz="7620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9pPr>
            </a:lstStyle>
            <a:p>
              <a:pPr algn="ctr" latinLnBrk="0"/>
              <a:endParaRPr lang="en-US" altLang="ko-KR" sz="1200"/>
            </a:p>
            <a:p>
              <a:pPr algn="ctr" latinLnBrk="0"/>
              <a:r>
                <a:rPr lang="ko-KR" altLang="en-US" sz="1200"/>
                <a:t>데이타</a:t>
              </a:r>
            </a:p>
            <a:p>
              <a:pPr algn="ctr" latinLnBrk="0"/>
              <a:r>
                <a:rPr lang="ko-KR" altLang="en-US" sz="1200"/>
                <a:t>화일 </a:t>
              </a:r>
              <a:r>
                <a:rPr lang="en-US" altLang="ko-KR" sz="1200"/>
                <a:t>3</a:t>
              </a:r>
            </a:p>
          </p:txBody>
        </p:sp>
        <p:sp>
          <p:nvSpPr>
            <p:cNvPr id="21" name="Rectangle 23"/>
            <p:cNvSpPr>
              <a:spLocks noChangeArrowheads="1"/>
            </p:cNvSpPr>
            <p:nvPr/>
          </p:nvSpPr>
          <p:spPr bwMode="auto">
            <a:xfrm>
              <a:off x="2250" y="4193"/>
              <a:ext cx="839" cy="439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>
              <a:lvl1pPr defTabSz="762000"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1pPr>
              <a:lvl2pPr marL="571500" defTabSz="762000"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2pPr>
              <a:lvl3pPr marL="1143000" defTabSz="762000"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3pPr>
              <a:lvl4pPr marL="1714500" defTabSz="762000"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4pPr>
              <a:lvl5pPr marL="2286000" defTabSz="762000"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5pPr>
              <a:lvl6pPr marL="2743200" defTabSz="7620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6pPr>
              <a:lvl7pPr marL="3200400" defTabSz="7620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7pPr>
              <a:lvl8pPr marL="3657600" defTabSz="7620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8pPr>
              <a:lvl9pPr marL="4114800" defTabSz="7620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9pPr>
            </a:lstStyle>
            <a:p>
              <a:pPr algn="ctr" latinLnBrk="0"/>
              <a:r>
                <a:rPr lang="ko-KR" altLang="en-US" sz="1200"/>
                <a:t>데이타 </a:t>
              </a:r>
            </a:p>
            <a:p>
              <a:pPr algn="ctr" latinLnBrk="0"/>
              <a:r>
                <a:rPr lang="ko-KR" altLang="en-US" sz="1200"/>
                <a:t>화일 </a:t>
              </a:r>
              <a:r>
                <a:rPr lang="en-US" altLang="ko-KR" sz="1200"/>
                <a:t>n</a:t>
              </a:r>
            </a:p>
          </p:txBody>
        </p:sp>
      </p:grpSp>
      <p:sp>
        <p:nvSpPr>
          <p:cNvPr id="27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172720" y="380472"/>
            <a:ext cx="2580640" cy="457517"/>
          </a:xfrm>
        </p:spPr>
        <p:txBody>
          <a:bodyPr/>
          <a:lstStyle/>
          <a:p>
            <a:r>
              <a:rPr kumimoji="1" lang="en-US" altLang="ko-KR" dirty="0"/>
              <a:t>DBMS</a:t>
            </a:r>
            <a:endParaRPr kumimoji="1" lang="ko-KR" altLang="en-US" dirty="0"/>
          </a:p>
        </p:txBody>
      </p:sp>
      <p:sp>
        <p:nvSpPr>
          <p:cNvPr id="28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172720" y="840476"/>
            <a:ext cx="2580640" cy="340890"/>
          </a:xfrm>
        </p:spPr>
        <p:txBody>
          <a:bodyPr>
            <a:normAutofit fontScale="92500" lnSpcReduction="10000"/>
          </a:bodyPr>
          <a:lstStyle/>
          <a:p>
            <a:r>
              <a:rPr kumimoji="1" lang="en-US" altLang="ko-KR" dirty="0"/>
              <a:t>DBMS </a:t>
            </a:r>
            <a:r>
              <a:rPr kumimoji="1" lang="ko-KR" altLang="en-US" dirty="0"/>
              <a:t>란</a:t>
            </a:r>
            <a:r>
              <a:rPr kumimoji="1" lang="en-US" altLang="ko-KR" dirty="0"/>
              <a:t>?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4199274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/>
              <a:t>DBMS </a:t>
            </a:r>
            <a:r>
              <a:rPr kumimoji="1" lang="ko-KR" altLang="en-US" dirty="0"/>
              <a:t>종류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70000" lnSpcReduction="20000"/>
          </a:bodyPr>
          <a:lstStyle/>
          <a:p>
            <a:r>
              <a:rPr kumimoji="1" lang="ko-KR" altLang="en-US" dirty="0"/>
              <a:t>데이터베이스 시스템의 종류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1301" y="1468073"/>
            <a:ext cx="6149398" cy="3921854"/>
          </a:xfrm>
          <a:prstGeom prst="rect">
            <a:avLst/>
          </a:prstGeom>
        </p:spPr>
      </p:pic>
      <p:sp>
        <p:nvSpPr>
          <p:cNvPr id="9" name="텍스트 상자 8"/>
          <p:cNvSpPr txBox="1"/>
          <p:nvPr/>
        </p:nvSpPr>
        <p:spPr>
          <a:xfrm>
            <a:off x="1867919" y="5735781"/>
            <a:ext cx="84561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데이터 베이스 시스템의 종류는 다양</a:t>
            </a:r>
            <a:endParaRPr kumimoji="1" lang="en-US" altLang="ko-KR" dirty="0"/>
          </a:p>
          <a:p>
            <a:r>
              <a:rPr kumimoji="1" lang="ko-KR" altLang="en-US" dirty="0"/>
              <a:t>각각의 특성이 존재하나 데이터를 저장하고 관리하는 시스템이라는 목적은 같음</a:t>
            </a:r>
          </a:p>
        </p:txBody>
      </p:sp>
    </p:spTree>
    <p:extLst>
      <p:ext uri="{BB962C8B-B14F-4D97-AF65-F5344CB8AC3E}">
        <p14:creationId xmlns:p14="http://schemas.microsoft.com/office/powerpoint/2010/main" val="26166600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5">
            <a:extLst>
              <a:ext uri="{FF2B5EF4-FFF2-40B4-BE49-F238E27FC236}">
                <a16:creationId xmlns:a16="http://schemas.microsoft.com/office/drawing/2014/main" id="{A5BAEF4D-676A-544F-81CD-D87644FFA185}"/>
              </a:ext>
            </a:extLst>
          </p:cNvPr>
          <p:cNvSpPr txBox="1"/>
          <p:nvPr/>
        </p:nvSpPr>
        <p:spPr>
          <a:xfrm>
            <a:off x="501445" y="383459"/>
            <a:ext cx="13484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err="1"/>
              <a:t>Mysql</a:t>
            </a:r>
            <a:r>
              <a:rPr kumimoji="1" lang="en-US" altLang="ko-KR" dirty="0"/>
              <a:t> </a:t>
            </a:r>
            <a:r>
              <a:rPr kumimoji="1" lang="ko-KR" altLang="en-US" dirty="0"/>
              <a:t>설치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C66EA2-CC36-4B41-9EA3-8A963BFE8642}"/>
              </a:ext>
            </a:extLst>
          </p:cNvPr>
          <p:cNvSpPr txBox="1"/>
          <p:nvPr/>
        </p:nvSpPr>
        <p:spPr>
          <a:xfrm>
            <a:off x="4133570" y="2646039"/>
            <a:ext cx="3924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R" dirty="0">
                <a:hlinkClick r:id="rId2"/>
              </a:rPr>
              <a:t>https://www.mysql.com/downloads/</a:t>
            </a:r>
            <a:endParaRPr kumimoji="1"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F933FC0-3A27-354A-922E-16018E706F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9550" y="1045839"/>
            <a:ext cx="6692900" cy="16002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2769248-33B7-604D-94FA-9A2D089730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6574" y="3574435"/>
            <a:ext cx="6098851" cy="2661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37301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kumimoji="1" lang="en-US" altLang="ko-KR" dirty="0"/>
              <a:t>DBMS SQL</a:t>
            </a:r>
            <a:endParaRPr kumimoji="1"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70000" lnSpcReduction="20000"/>
          </a:bodyPr>
          <a:lstStyle/>
          <a:p>
            <a:r>
              <a:rPr kumimoji="1" lang="en-US" altLang="ko-KR" dirty="0"/>
              <a:t>DBMS</a:t>
            </a:r>
            <a:r>
              <a:rPr kumimoji="1" lang="ko-KR" altLang="en-US" dirty="0"/>
              <a:t>를 관리하는 언어 </a:t>
            </a:r>
            <a:r>
              <a:rPr kumimoji="1" lang="en-US" altLang="ko-KR" dirty="0"/>
              <a:t>SQL</a:t>
            </a:r>
            <a:endParaRPr kumimoji="1" lang="ko-KR" altLang="en-US" dirty="0"/>
          </a:p>
          <a:p>
            <a:endParaRPr kumimoji="1"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2784645" y="2593171"/>
            <a:ext cx="662271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>
                <a:solidFill>
                  <a:srgbClr val="222222"/>
                </a:solidFill>
                <a:latin typeface="Daum" charset="-127"/>
                <a:ea typeface="Daum" charset="-127"/>
                <a:cs typeface="Daum" charset="-127"/>
              </a:rPr>
              <a:t>Structured Query Language</a:t>
            </a:r>
            <a:endParaRPr lang="ko-KR" altLang="en-US" sz="3600" dirty="0">
              <a:latin typeface="Daum" charset="-127"/>
              <a:ea typeface="Daum" charset="-127"/>
              <a:cs typeface="Daum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853977" y="3674055"/>
            <a:ext cx="648404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/>
              <a:t>관계형 데이터베이스 관리 시스템</a:t>
            </a:r>
            <a:r>
              <a:rPr lang="en-US" altLang="ko-KR" dirty="0"/>
              <a:t>(RDBMS)</a:t>
            </a:r>
            <a:r>
              <a:rPr lang="ko-KR" altLang="en-US" dirty="0"/>
              <a:t>의 데이터를 관리하기 위해 설계된 특수 목적의 프로그래밍 언어이다</a:t>
            </a:r>
            <a:r>
              <a:rPr lang="en-US" altLang="ko-KR" dirty="0"/>
              <a:t>. </a:t>
            </a:r>
            <a:r>
              <a:rPr lang="ko-KR" altLang="en-US" dirty="0"/>
              <a:t>관계형 데이터베이스 관리 시스템에서 자료의 검색과 관리</a:t>
            </a:r>
            <a:r>
              <a:rPr lang="en-US" altLang="ko-KR" dirty="0"/>
              <a:t>, </a:t>
            </a:r>
            <a:r>
              <a:rPr lang="ko-KR" altLang="en-US" dirty="0"/>
              <a:t>데이터베이스 스키마 생성과 수정</a:t>
            </a:r>
            <a:r>
              <a:rPr lang="en-US" altLang="ko-KR" dirty="0"/>
              <a:t>, </a:t>
            </a:r>
            <a:r>
              <a:rPr lang="ko-KR" altLang="en-US" dirty="0"/>
              <a:t>데이터베이스 객체 접근 조정 관리를 위해 고안되었다</a:t>
            </a:r>
            <a:r>
              <a:rPr lang="en-US" altLang="ko-KR" dirty="0"/>
              <a:t>. </a:t>
            </a:r>
            <a:r>
              <a:rPr lang="ko-KR" altLang="en-US" dirty="0"/>
              <a:t>많은 수의 데이터베이스 관련 프로그램들이 </a:t>
            </a:r>
            <a:r>
              <a:rPr lang="en-US" altLang="ko-KR" dirty="0"/>
              <a:t>SQL</a:t>
            </a:r>
            <a:r>
              <a:rPr lang="ko-KR" altLang="en-US" dirty="0"/>
              <a:t>을 표준으로 채택하고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5808272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172720" y="380472"/>
            <a:ext cx="2580640" cy="457517"/>
          </a:xfrm>
        </p:spPr>
        <p:txBody>
          <a:bodyPr/>
          <a:lstStyle/>
          <a:p>
            <a:r>
              <a:rPr kumimoji="1" lang="en-US" altLang="ko-KR" dirty="0"/>
              <a:t>DBMS</a:t>
            </a:r>
            <a:endParaRPr kumimoji="1"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1061885" y="2871019"/>
            <a:ext cx="4109884" cy="103238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dirty="0" err="1"/>
              <a:t>Mysql</a:t>
            </a:r>
            <a:r>
              <a:rPr kumimoji="1" lang="en-US" altLang="ko-KR" dirty="0"/>
              <a:t> </a:t>
            </a:r>
            <a:r>
              <a:rPr kumimoji="1" lang="ko-KR" altLang="en-US" dirty="0"/>
              <a:t>설치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7034982" y="2871019"/>
            <a:ext cx="4109884" cy="103238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dirty="0" err="1"/>
              <a:t>WorkBench</a:t>
            </a:r>
            <a:endParaRPr kumimoji="1" lang="ko-KR" altLang="en-US" dirty="0"/>
          </a:p>
        </p:txBody>
      </p:sp>
      <p:sp>
        <p:nvSpPr>
          <p:cNvPr id="14" name="텍스트 상자 13"/>
          <p:cNvSpPr txBox="1"/>
          <p:nvPr/>
        </p:nvSpPr>
        <p:spPr>
          <a:xfrm>
            <a:off x="1765046" y="4050889"/>
            <a:ext cx="2703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https://</a:t>
            </a:r>
            <a:r>
              <a:rPr kumimoji="1" lang="en-US" altLang="ko-KR" dirty="0" err="1"/>
              <a:t>www.mysql.com</a:t>
            </a:r>
            <a:r>
              <a:rPr kumimoji="1" lang="en-US" altLang="ko-KR" dirty="0"/>
              <a:t>/</a:t>
            </a:r>
            <a:endParaRPr kumimoji="1" lang="ko-KR" altLang="en-US" dirty="0"/>
          </a:p>
        </p:txBody>
      </p:sp>
      <p:sp>
        <p:nvSpPr>
          <p:cNvPr id="15" name="텍스트 상자 14"/>
          <p:cNvSpPr txBox="1"/>
          <p:nvPr/>
        </p:nvSpPr>
        <p:spPr>
          <a:xfrm>
            <a:off x="6579396" y="4050889"/>
            <a:ext cx="5021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https://</a:t>
            </a:r>
            <a:r>
              <a:rPr kumimoji="1" lang="en-US" altLang="ko-KR" dirty="0" err="1"/>
              <a:t>dev.mysql.com</a:t>
            </a:r>
            <a:r>
              <a:rPr kumimoji="1" lang="en-US" altLang="ko-KR" dirty="0"/>
              <a:t>/downloads/workbench/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4583555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85000" lnSpcReduction="10000"/>
          </a:bodyPr>
          <a:lstStyle/>
          <a:p>
            <a:r>
              <a:rPr kumimoji="1" lang="en-US" altLang="ko-KR" dirty="0"/>
              <a:t>SQL Query Example</a:t>
            </a:r>
            <a:endParaRPr kumimoji="1"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kumimoji="1" lang="en-US" altLang="ko-KR" dirty="0"/>
              <a:t>SQL </a:t>
            </a:r>
            <a:r>
              <a:rPr kumimoji="1" lang="ko-KR" altLang="en-US" dirty="0"/>
              <a:t>쿼리 예제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6786" y="1685672"/>
            <a:ext cx="5658427" cy="3874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94591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3">
            <a:extLst>
              <a:ext uri="{FF2B5EF4-FFF2-40B4-BE49-F238E27FC236}">
                <a16:creationId xmlns:a16="http://schemas.microsoft.com/office/drawing/2014/main" id="{705B06C5-8075-4CCC-B382-B969C830CF1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466975" y="3046412"/>
            <a:ext cx="7258050" cy="10874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ko-KR" sz="4300" dirty="0">
                <a:latin typeface="Daum" charset="-127"/>
                <a:ea typeface="Daum" charset="-127"/>
                <a:cs typeface="Daum" charset="-127"/>
              </a:rPr>
              <a:t>NODEJS</a:t>
            </a:r>
            <a:r>
              <a:rPr lang="en-US" altLang="ko-KR" dirty="0">
                <a:latin typeface="Daum" charset="-127"/>
                <a:ea typeface="Daum" charset="-127"/>
                <a:cs typeface="Daum" charset="-127"/>
              </a:rPr>
              <a:t> </a:t>
            </a:r>
            <a:endParaRPr lang="ko-KR" altLang="en-US" dirty="0">
              <a:latin typeface="Daum" charset="-127"/>
              <a:ea typeface="Daum" charset="-127"/>
              <a:cs typeface="Daum" charset="-127"/>
            </a:endParaRPr>
          </a:p>
        </p:txBody>
      </p:sp>
      <p:sp>
        <p:nvSpPr>
          <p:cNvPr id="9" name="텍스트 개체 틀 4">
            <a:extLst>
              <a:ext uri="{FF2B5EF4-FFF2-40B4-BE49-F238E27FC236}">
                <a16:creationId xmlns:a16="http://schemas.microsoft.com/office/drawing/2014/main" id="{53718F62-DF5D-4AFE-A60B-D1C80B30869F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110037" y="3811588"/>
            <a:ext cx="3971925" cy="322262"/>
          </a:xfrm>
        </p:spPr>
        <p:txBody>
          <a:bodyPr>
            <a:normAutofit fontScale="62500" lnSpcReduction="20000"/>
          </a:bodyPr>
          <a:lstStyle/>
          <a:p>
            <a:pPr marL="0" indent="0" algn="ctr">
              <a:buNone/>
            </a:pPr>
            <a:r>
              <a:rPr lang="en-US" altLang="ko-KR" dirty="0">
                <a:latin typeface="Daum" charset="-127"/>
                <a:ea typeface="Daum" charset="-127"/>
                <a:cs typeface="Daum" charset="-127"/>
              </a:rPr>
              <a:t>-</a:t>
            </a:r>
            <a:r>
              <a:rPr lang="ko-KR" altLang="en-US" dirty="0">
                <a:latin typeface="Daum" charset="-127"/>
                <a:ea typeface="Daum" charset="-127"/>
                <a:cs typeface="Daum" charset="-127"/>
              </a:rPr>
              <a:t>기본 서버 만들기</a:t>
            </a:r>
            <a:r>
              <a:rPr lang="en-US" altLang="ko-KR" dirty="0">
                <a:latin typeface="Daum" charset="-127"/>
                <a:ea typeface="Daum" charset="-127"/>
                <a:cs typeface="Daum" charset="-127"/>
              </a:rPr>
              <a:t>-</a:t>
            </a:r>
            <a:endParaRPr lang="ko-KR" altLang="en-US" dirty="0">
              <a:latin typeface="Daum" charset="-127"/>
              <a:ea typeface="Daum" charset="-127"/>
              <a:cs typeface="Daum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8578781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172720" y="380472"/>
            <a:ext cx="5493294" cy="457517"/>
          </a:xfrm>
        </p:spPr>
        <p:txBody>
          <a:bodyPr/>
          <a:lstStyle/>
          <a:p>
            <a:pPr marL="0" marR="0" lvl="1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dirty="0"/>
              <a:t>HTTP</a:t>
            </a:r>
            <a:r>
              <a:rPr kumimoji="1" lang="ko-KR" altLang="en-US" dirty="0"/>
              <a:t>클래스를 사용한 서버 구성 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85000" lnSpcReduction="10000"/>
          </a:bodyPr>
          <a:lstStyle/>
          <a:p>
            <a:pPr algn="l"/>
            <a:r>
              <a:rPr kumimoji="1" lang="en-US" altLang="ko-KR" dirty="0"/>
              <a:t>Server with Basic Http</a:t>
            </a:r>
            <a:endParaRPr kumimoji="1" lang="ko-KR" altLang="en-US" dirty="0"/>
          </a:p>
        </p:txBody>
      </p:sp>
      <p:grpSp>
        <p:nvGrpSpPr>
          <p:cNvPr id="9" name="그룹 8"/>
          <p:cNvGrpSpPr/>
          <p:nvPr/>
        </p:nvGrpSpPr>
        <p:grpSpPr>
          <a:xfrm>
            <a:off x="1489513" y="2643528"/>
            <a:ext cx="9212974" cy="2374504"/>
            <a:chOff x="1489513" y="3692877"/>
            <a:chExt cx="9212974" cy="2374504"/>
          </a:xfrm>
        </p:grpSpPr>
        <p:sp>
          <p:nvSpPr>
            <p:cNvPr id="7" name="직사각형 6"/>
            <p:cNvSpPr/>
            <p:nvPr/>
          </p:nvSpPr>
          <p:spPr>
            <a:xfrm>
              <a:off x="1489513" y="4003962"/>
              <a:ext cx="9212974" cy="206341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200" dirty="0" err="1">
                  <a:solidFill>
                    <a:srgbClr val="569CD6"/>
                  </a:solidFill>
                  <a:latin typeface="Menlo" charset="0"/>
                </a:rPr>
                <a:t>var</a:t>
              </a:r>
              <a:r>
                <a:rPr lang="en-US" altLang="ko-KR" sz="1200" dirty="0">
                  <a:solidFill>
                    <a:srgbClr val="D4D4D4"/>
                  </a:solidFill>
                  <a:latin typeface="Menlo" charset="0"/>
                </a:rPr>
                <a:t> </a:t>
              </a:r>
              <a:r>
                <a:rPr lang="en-US" altLang="ko-KR" sz="1200" dirty="0">
                  <a:solidFill>
                    <a:srgbClr val="9CDCFE"/>
                  </a:solidFill>
                  <a:latin typeface="Menlo" charset="0"/>
                </a:rPr>
                <a:t>http</a:t>
              </a:r>
              <a:r>
                <a:rPr lang="en-US" altLang="ko-KR" sz="1200" dirty="0">
                  <a:solidFill>
                    <a:srgbClr val="D4D4D4"/>
                  </a:solidFill>
                  <a:latin typeface="Menlo" charset="0"/>
                </a:rPr>
                <a:t> = </a:t>
              </a:r>
              <a:r>
                <a:rPr lang="en-US" altLang="ko-KR" sz="1200" dirty="0">
                  <a:solidFill>
                    <a:srgbClr val="DCDCAA"/>
                  </a:solidFill>
                  <a:latin typeface="Menlo" charset="0"/>
                </a:rPr>
                <a:t>require</a:t>
              </a:r>
              <a:r>
                <a:rPr lang="en-US" altLang="ko-KR" sz="1200" dirty="0">
                  <a:solidFill>
                    <a:srgbClr val="D4D4D4"/>
                  </a:solidFill>
                  <a:latin typeface="Menlo" charset="0"/>
                </a:rPr>
                <a:t>(</a:t>
              </a:r>
              <a:r>
                <a:rPr lang="en-US" altLang="ko-KR" sz="1200" dirty="0">
                  <a:solidFill>
                    <a:srgbClr val="CE9178"/>
                  </a:solidFill>
                  <a:latin typeface="Menlo" charset="0"/>
                </a:rPr>
                <a:t>"http"</a:t>
              </a:r>
              <a:r>
                <a:rPr lang="en-US" altLang="ko-KR" sz="1200" dirty="0">
                  <a:solidFill>
                    <a:srgbClr val="D4D4D4"/>
                  </a:solidFill>
                  <a:latin typeface="Menlo" charset="0"/>
                </a:rPr>
                <a:t>);</a:t>
              </a:r>
            </a:p>
            <a:p>
              <a:endParaRPr lang="en-US" altLang="ko-KR" sz="1200" dirty="0">
                <a:solidFill>
                  <a:srgbClr val="D4D4D4"/>
                </a:solidFill>
                <a:latin typeface="Menlo" charset="0"/>
              </a:endParaRPr>
            </a:p>
            <a:p>
              <a:r>
                <a:rPr lang="en-US" altLang="ko-KR" sz="1200" dirty="0" err="1">
                  <a:solidFill>
                    <a:srgbClr val="9CDCFE"/>
                  </a:solidFill>
                  <a:latin typeface="Menlo" charset="0"/>
                </a:rPr>
                <a:t>http</a:t>
              </a:r>
              <a:r>
                <a:rPr lang="en-US" altLang="ko-KR" sz="1200" dirty="0" err="1">
                  <a:solidFill>
                    <a:srgbClr val="D4D4D4"/>
                  </a:solidFill>
                  <a:latin typeface="Menlo" charset="0"/>
                </a:rPr>
                <a:t>.</a:t>
              </a:r>
              <a:r>
                <a:rPr lang="en-US" altLang="ko-KR" sz="1200" dirty="0" err="1">
                  <a:solidFill>
                    <a:srgbClr val="DCDCAA"/>
                  </a:solidFill>
                  <a:latin typeface="Menlo" charset="0"/>
                </a:rPr>
                <a:t>createServer</a:t>
              </a:r>
              <a:r>
                <a:rPr lang="en-US" altLang="ko-KR" sz="1200" dirty="0">
                  <a:solidFill>
                    <a:srgbClr val="D4D4D4"/>
                  </a:solidFill>
                  <a:latin typeface="Menlo" charset="0"/>
                </a:rPr>
                <a:t>(</a:t>
              </a:r>
              <a:r>
                <a:rPr lang="en-US" altLang="ko-KR" sz="1200" dirty="0">
                  <a:solidFill>
                    <a:srgbClr val="569CD6"/>
                  </a:solidFill>
                  <a:latin typeface="Menlo" charset="0"/>
                </a:rPr>
                <a:t>function</a:t>
              </a:r>
              <a:r>
                <a:rPr lang="en-US" altLang="ko-KR" sz="1200" dirty="0">
                  <a:solidFill>
                    <a:srgbClr val="D4D4D4"/>
                  </a:solidFill>
                  <a:latin typeface="Menlo" charset="0"/>
                </a:rPr>
                <a:t> (</a:t>
              </a:r>
              <a:r>
                <a:rPr lang="en-US" altLang="ko-KR" sz="1200" dirty="0" err="1">
                  <a:solidFill>
                    <a:srgbClr val="9CDCFE"/>
                  </a:solidFill>
                  <a:latin typeface="Menlo" charset="0"/>
                </a:rPr>
                <a:t>req</a:t>
              </a:r>
              <a:r>
                <a:rPr lang="en-US" altLang="ko-KR" sz="1200" dirty="0">
                  <a:solidFill>
                    <a:srgbClr val="D4D4D4"/>
                  </a:solidFill>
                  <a:latin typeface="Menlo" charset="0"/>
                </a:rPr>
                <a:t>, </a:t>
              </a:r>
              <a:r>
                <a:rPr lang="en-US" altLang="ko-KR" sz="1200" dirty="0">
                  <a:solidFill>
                    <a:srgbClr val="9CDCFE"/>
                  </a:solidFill>
                  <a:latin typeface="Menlo" charset="0"/>
                </a:rPr>
                <a:t>res</a:t>
              </a:r>
              <a:r>
                <a:rPr lang="en-US" altLang="ko-KR" sz="1200" dirty="0">
                  <a:solidFill>
                    <a:srgbClr val="D4D4D4"/>
                  </a:solidFill>
                  <a:latin typeface="Menlo" charset="0"/>
                </a:rPr>
                <a:t>) {</a:t>
              </a:r>
            </a:p>
            <a:p>
              <a:r>
                <a:rPr lang="en-US" altLang="ko-KR" sz="1200" dirty="0">
                  <a:solidFill>
                    <a:srgbClr val="569CD6"/>
                  </a:solidFill>
                  <a:latin typeface="Menlo" charset="0"/>
                </a:rPr>
                <a:t>	</a:t>
              </a:r>
              <a:r>
                <a:rPr lang="en-US" altLang="ko-KR" sz="1200" dirty="0" err="1">
                  <a:solidFill>
                    <a:srgbClr val="569CD6"/>
                  </a:solidFill>
                  <a:latin typeface="Menlo" charset="0"/>
                </a:rPr>
                <a:t>var</a:t>
              </a:r>
              <a:r>
                <a:rPr lang="en-US" altLang="ko-KR" sz="1200" dirty="0">
                  <a:solidFill>
                    <a:srgbClr val="D4D4D4"/>
                  </a:solidFill>
                  <a:latin typeface="Menlo" charset="0"/>
                </a:rPr>
                <a:t> </a:t>
              </a:r>
              <a:r>
                <a:rPr lang="en-US" altLang="ko-KR" sz="1200" dirty="0">
                  <a:solidFill>
                    <a:srgbClr val="9CDCFE"/>
                  </a:solidFill>
                  <a:latin typeface="Menlo" charset="0"/>
                </a:rPr>
                <a:t>body</a:t>
              </a:r>
              <a:r>
                <a:rPr lang="en-US" altLang="ko-KR" sz="1200" dirty="0">
                  <a:solidFill>
                    <a:srgbClr val="D4D4D4"/>
                  </a:solidFill>
                  <a:latin typeface="Menlo" charset="0"/>
                </a:rPr>
                <a:t> = </a:t>
              </a:r>
              <a:r>
                <a:rPr lang="en-US" altLang="ko-KR" sz="1200" dirty="0">
                  <a:solidFill>
                    <a:srgbClr val="CE9178"/>
                  </a:solidFill>
                  <a:latin typeface="Menlo" charset="0"/>
                </a:rPr>
                <a:t>"hello Server"</a:t>
              </a:r>
              <a:r>
                <a:rPr lang="en-US" altLang="ko-KR" sz="1200" dirty="0">
                  <a:solidFill>
                    <a:srgbClr val="D4D4D4"/>
                  </a:solidFill>
                  <a:latin typeface="Menlo" charset="0"/>
                </a:rPr>
                <a:t>;</a:t>
              </a:r>
            </a:p>
            <a:p>
              <a:r>
                <a:rPr lang="en-US" altLang="ko-KR" sz="1200" dirty="0">
                  <a:solidFill>
                    <a:srgbClr val="9CDCFE"/>
                  </a:solidFill>
                  <a:latin typeface="Menlo" charset="0"/>
                </a:rPr>
                <a:t>	</a:t>
              </a:r>
              <a:r>
                <a:rPr lang="en-US" altLang="ko-KR" sz="1200" dirty="0" err="1">
                  <a:solidFill>
                    <a:srgbClr val="9CDCFE"/>
                  </a:solidFill>
                  <a:latin typeface="Menlo" charset="0"/>
                </a:rPr>
                <a:t>res</a:t>
              </a:r>
              <a:r>
                <a:rPr lang="en-US" altLang="ko-KR" sz="1200" dirty="0" err="1">
                  <a:solidFill>
                    <a:srgbClr val="D4D4D4"/>
                  </a:solidFill>
                  <a:latin typeface="Menlo" charset="0"/>
                </a:rPr>
                <a:t>.</a:t>
              </a:r>
              <a:r>
                <a:rPr lang="en-US" altLang="ko-KR" sz="1200" dirty="0" err="1">
                  <a:solidFill>
                    <a:srgbClr val="DCDCAA"/>
                  </a:solidFill>
                  <a:latin typeface="Menlo" charset="0"/>
                </a:rPr>
                <a:t>setHeader</a:t>
              </a:r>
              <a:r>
                <a:rPr lang="en-US" altLang="ko-KR" sz="1200" dirty="0">
                  <a:solidFill>
                    <a:srgbClr val="D4D4D4"/>
                  </a:solidFill>
                  <a:latin typeface="Menlo" charset="0"/>
                </a:rPr>
                <a:t>(</a:t>
              </a:r>
              <a:r>
                <a:rPr lang="en-US" altLang="ko-KR" sz="1200" dirty="0">
                  <a:solidFill>
                    <a:srgbClr val="CE9178"/>
                  </a:solidFill>
                  <a:latin typeface="Menlo" charset="0"/>
                </a:rPr>
                <a:t>'Content-Type'</a:t>
              </a:r>
              <a:r>
                <a:rPr lang="en-US" altLang="ko-KR" sz="1200" dirty="0">
                  <a:solidFill>
                    <a:srgbClr val="D4D4D4"/>
                  </a:solidFill>
                  <a:latin typeface="Menlo" charset="0"/>
                </a:rPr>
                <a:t>, </a:t>
              </a:r>
              <a:r>
                <a:rPr lang="en-US" altLang="ko-KR" sz="1200" dirty="0">
                  <a:solidFill>
                    <a:srgbClr val="CE9178"/>
                  </a:solidFill>
                  <a:latin typeface="Menlo" charset="0"/>
                </a:rPr>
                <a:t>'text/plain; charset=utf-8'</a:t>
              </a:r>
              <a:r>
                <a:rPr lang="en-US" altLang="ko-KR" sz="1200" dirty="0">
                  <a:solidFill>
                    <a:srgbClr val="D4D4D4"/>
                  </a:solidFill>
                  <a:latin typeface="Menlo" charset="0"/>
                </a:rPr>
                <a:t>);</a:t>
              </a:r>
            </a:p>
            <a:p>
              <a:r>
                <a:rPr lang="en-US" altLang="ko-KR" sz="1200" dirty="0">
                  <a:solidFill>
                    <a:srgbClr val="9CDCFE"/>
                  </a:solidFill>
                  <a:latin typeface="Menlo" charset="0"/>
                </a:rPr>
                <a:t>	</a:t>
              </a:r>
              <a:r>
                <a:rPr lang="en-US" altLang="ko-KR" sz="1200" dirty="0" err="1">
                  <a:solidFill>
                    <a:srgbClr val="9CDCFE"/>
                  </a:solidFill>
                  <a:latin typeface="Menlo" charset="0"/>
                </a:rPr>
                <a:t>res</a:t>
              </a:r>
              <a:r>
                <a:rPr lang="en-US" altLang="ko-KR" sz="1200" dirty="0" err="1">
                  <a:solidFill>
                    <a:srgbClr val="D4D4D4"/>
                  </a:solidFill>
                  <a:latin typeface="Menlo" charset="0"/>
                </a:rPr>
                <a:t>.</a:t>
              </a:r>
              <a:r>
                <a:rPr lang="en-US" altLang="ko-KR" sz="1200" dirty="0" err="1">
                  <a:solidFill>
                    <a:srgbClr val="DCDCAA"/>
                  </a:solidFill>
                  <a:latin typeface="Menlo" charset="0"/>
                </a:rPr>
                <a:t>end</a:t>
              </a:r>
              <a:r>
                <a:rPr lang="en-US" altLang="ko-KR" sz="1200" dirty="0">
                  <a:solidFill>
                    <a:srgbClr val="D4D4D4"/>
                  </a:solidFill>
                  <a:latin typeface="Menlo" charset="0"/>
                </a:rPr>
                <a:t>(</a:t>
              </a:r>
              <a:r>
                <a:rPr lang="en-US" altLang="ko-KR" sz="1200" dirty="0">
                  <a:solidFill>
                    <a:srgbClr val="CE9178"/>
                  </a:solidFill>
                  <a:latin typeface="Menlo" charset="0"/>
                </a:rPr>
                <a:t>"</a:t>
              </a:r>
              <a:r>
                <a:rPr lang="ko-KR" altLang="en-US" sz="1200" dirty="0">
                  <a:solidFill>
                    <a:srgbClr val="CE9178"/>
                  </a:solidFill>
                  <a:latin typeface="Menlo" charset="0"/>
                </a:rPr>
                <a:t>안녕하세요</a:t>
              </a:r>
              <a:r>
                <a:rPr lang="en-US" altLang="ko-KR" sz="1200" dirty="0">
                  <a:solidFill>
                    <a:srgbClr val="CE9178"/>
                  </a:solidFill>
                  <a:latin typeface="Menlo" charset="0"/>
                </a:rPr>
                <a:t>"</a:t>
              </a:r>
              <a:r>
                <a:rPr lang="en-US" altLang="ko-KR" sz="1200" dirty="0">
                  <a:solidFill>
                    <a:srgbClr val="D4D4D4"/>
                  </a:solidFill>
                  <a:latin typeface="Menlo" charset="0"/>
                </a:rPr>
                <a:t>)</a:t>
              </a:r>
            </a:p>
            <a:p>
              <a:r>
                <a:rPr lang="en-US" altLang="ko-KR" sz="1200" dirty="0">
                  <a:solidFill>
                    <a:srgbClr val="D4D4D4"/>
                  </a:solidFill>
                  <a:latin typeface="Menlo" charset="0"/>
                </a:rPr>
                <a:t>}).</a:t>
              </a:r>
              <a:r>
                <a:rPr lang="en-US" altLang="ko-KR" sz="1200" dirty="0">
                  <a:solidFill>
                    <a:srgbClr val="DCDCAA"/>
                  </a:solidFill>
                  <a:latin typeface="Menlo" charset="0"/>
                </a:rPr>
                <a:t>listen</a:t>
              </a:r>
              <a:r>
                <a:rPr lang="en-US" altLang="ko-KR" sz="1200" dirty="0">
                  <a:solidFill>
                    <a:srgbClr val="D4D4D4"/>
                  </a:solidFill>
                  <a:latin typeface="Menlo" charset="0"/>
                </a:rPr>
                <a:t>(</a:t>
              </a:r>
              <a:r>
                <a:rPr lang="en-US" altLang="ko-KR" sz="1200" dirty="0">
                  <a:solidFill>
                    <a:srgbClr val="B5CEA8"/>
                  </a:solidFill>
                  <a:latin typeface="Menlo" charset="0"/>
                </a:rPr>
                <a:t>3000</a:t>
              </a:r>
              <a:r>
                <a:rPr lang="en-US" altLang="ko-KR" sz="1200" dirty="0">
                  <a:solidFill>
                    <a:srgbClr val="D4D4D4"/>
                  </a:solidFill>
                  <a:latin typeface="Menlo" charset="0"/>
                </a:rPr>
                <a:t>);</a:t>
              </a:r>
              <a:endParaRPr lang="en-US" altLang="ko-KR" sz="1200" b="0" dirty="0">
                <a:solidFill>
                  <a:srgbClr val="D4D4D4"/>
                </a:solidFill>
                <a:effectLst/>
                <a:latin typeface="Menlo" charset="0"/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1489515" y="3692877"/>
              <a:ext cx="9212972" cy="311085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/>
                <a:t>Code</a:t>
              </a:r>
              <a:endParaRPr kumimoji="1"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2350901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172720" y="380472"/>
            <a:ext cx="5493294" cy="457517"/>
          </a:xfrm>
        </p:spPr>
        <p:txBody>
          <a:bodyPr/>
          <a:lstStyle/>
          <a:p>
            <a:pPr marL="0" marR="0" lvl="1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dirty="0"/>
              <a:t>HTTP</a:t>
            </a:r>
            <a:r>
              <a:rPr kumimoji="1" lang="ko-KR" altLang="en-US" dirty="0"/>
              <a:t>클래스를 사용한 서버 구성 </a:t>
            </a:r>
          </a:p>
        </p:txBody>
      </p:sp>
      <p:sp>
        <p:nvSpPr>
          <p:cNvPr id="8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172720" y="840476"/>
            <a:ext cx="2580640" cy="340890"/>
          </a:xfrm>
        </p:spPr>
        <p:txBody>
          <a:bodyPr>
            <a:normAutofit fontScale="92500" lnSpcReduction="10000"/>
          </a:bodyPr>
          <a:lstStyle/>
          <a:p>
            <a:pPr algn="l"/>
            <a:r>
              <a:rPr kumimoji="1" lang="ko-KR" altLang="en-US" dirty="0"/>
              <a:t>너무 복잡</a:t>
            </a:r>
            <a:r>
              <a:rPr kumimoji="1" lang="mr-IN" altLang="ko-KR" dirty="0"/>
              <a:t>……</a:t>
            </a:r>
            <a:endParaRPr kumimoji="1"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477" y="1712191"/>
            <a:ext cx="5135995" cy="2083131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477" y="3951337"/>
            <a:ext cx="5135995" cy="2633101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8421" y="1687126"/>
            <a:ext cx="5296264" cy="3456037"/>
          </a:xfrm>
          <a:prstGeom prst="rect">
            <a:avLst/>
          </a:prstGeom>
        </p:spPr>
      </p:pic>
      <p:sp>
        <p:nvSpPr>
          <p:cNvPr id="12" name="텍스트 상자 11"/>
          <p:cNvSpPr txBox="1"/>
          <p:nvPr/>
        </p:nvSpPr>
        <p:spPr>
          <a:xfrm>
            <a:off x="6660248" y="5749636"/>
            <a:ext cx="4852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latin typeface="Nanum Myeongjo" charset="-127"/>
                <a:ea typeface="Nanum Myeongjo" charset="-127"/>
                <a:cs typeface="Nanum Myeongjo" charset="-127"/>
              </a:rPr>
              <a:t>기능은 간단하나 </a:t>
            </a:r>
            <a:r>
              <a:rPr kumimoji="1" lang="ko-KR" altLang="en-US" dirty="0">
                <a:solidFill>
                  <a:srgbClr val="FF0000"/>
                </a:solidFill>
                <a:latin typeface="Nanum Myeongjo" charset="-127"/>
                <a:ea typeface="Nanum Myeongjo" charset="-127"/>
                <a:cs typeface="Nanum Myeongjo" charset="-127"/>
              </a:rPr>
              <a:t>지나치게</a:t>
            </a:r>
            <a:r>
              <a:rPr kumimoji="1" lang="ko-KR" altLang="en-US" dirty="0">
                <a:latin typeface="Nanum Myeongjo" charset="-127"/>
                <a:ea typeface="Nanum Myeongjo" charset="-127"/>
                <a:cs typeface="Nanum Myeongjo" charset="-127"/>
              </a:rPr>
              <a:t> 파편화되는 코드들</a:t>
            </a:r>
            <a:r>
              <a:rPr kumimoji="1" lang="mr-IN" altLang="ko-KR" dirty="0">
                <a:latin typeface="Nanum Myeongjo" charset="-127"/>
                <a:ea typeface="Nanum Myeongjo" charset="-127"/>
                <a:cs typeface="Nanum Myeongjo" charset="-127"/>
              </a:rPr>
              <a:t>…</a:t>
            </a:r>
            <a:endParaRPr kumimoji="1" lang="ko-KR" altLang="en-US" dirty="0">
              <a:latin typeface="Nanum Myeongjo" charset="-127"/>
              <a:ea typeface="Nanum Myeongjo" charset="-127"/>
              <a:cs typeface="Nanum Myeongjo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6849192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172719" y="382959"/>
            <a:ext cx="4787207" cy="457517"/>
          </a:xfrm>
        </p:spPr>
        <p:txBody>
          <a:bodyPr>
            <a:normAutofit/>
          </a:bodyPr>
          <a:lstStyle/>
          <a:p>
            <a:pPr marL="0" marR="0" lvl="1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dirty="0"/>
              <a:t>NPM (</a:t>
            </a:r>
            <a:r>
              <a:rPr kumimoji="1" lang="en-US" altLang="ko-KR" dirty="0" err="1"/>
              <a:t>Nodejs</a:t>
            </a:r>
            <a:r>
              <a:rPr kumimoji="1" lang="en-US" altLang="ko-KR" dirty="0"/>
              <a:t> package manager)</a:t>
            </a:r>
            <a:endParaRPr kumimoji="1" lang="ko-KR" altLang="en-US" dirty="0"/>
          </a:p>
        </p:txBody>
      </p:sp>
      <p:sp>
        <p:nvSpPr>
          <p:cNvPr id="8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172720" y="840476"/>
            <a:ext cx="2580640" cy="340890"/>
          </a:xfrm>
        </p:spPr>
        <p:txBody>
          <a:bodyPr>
            <a:normAutofit fontScale="92500" lnSpcReduction="10000"/>
          </a:bodyPr>
          <a:lstStyle/>
          <a:p>
            <a:pPr algn="l"/>
            <a:r>
              <a:rPr kumimoji="1" lang="en-US" altLang="ko-KR" dirty="0" err="1"/>
              <a:t>Npm</a:t>
            </a:r>
            <a:r>
              <a:rPr kumimoji="1" lang="en-US" altLang="ko-KR" dirty="0"/>
              <a:t> </a:t>
            </a:r>
            <a:r>
              <a:rPr kumimoji="1" lang="ko-KR" altLang="en-US" dirty="0"/>
              <a:t>이란</a:t>
            </a:r>
            <a:r>
              <a:rPr kumimoji="1" lang="en-US" altLang="ko-KR" dirty="0"/>
              <a:t>??</a:t>
            </a:r>
            <a:endParaRPr kumimoji="1"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7650" y="1638883"/>
            <a:ext cx="9156700" cy="7112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7562" y="2350083"/>
            <a:ext cx="7536873" cy="3310771"/>
          </a:xfrm>
          <a:prstGeom prst="rect">
            <a:avLst/>
          </a:prstGeom>
        </p:spPr>
      </p:pic>
      <p:sp>
        <p:nvSpPr>
          <p:cNvPr id="11" name="텍스트 상자 10"/>
          <p:cNvSpPr txBox="1"/>
          <p:nvPr/>
        </p:nvSpPr>
        <p:spPr>
          <a:xfrm>
            <a:off x="4455166" y="5787279"/>
            <a:ext cx="32816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/>
              <a:t>모듈 공유 관리를 위한 플랫폼</a:t>
            </a:r>
            <a:endParaRPr kumimoji="1" lang="en-US" altLang="ko-KR" dirty="0"/>
          </a:p>
          <a:p>
            <a:pPr algn="ctr"/>
            <a:r>
              <a:rPr kumimoji="1" lang="en-US" altLang="ko-KR" sz="1400" dirty="0"/>
              <a:t>(</a:t>
            </a:r>
            <a:r>
              <a:rPr kumimoji="1" lang="ko-KR" altLang="en-US" sz="1400" dirty="0"/>
              <a:t>필요한 대부분의 기능들이 존재</a:t>
            </a:r>
            <a:r>
              <a:rPr kumimoji="1" lang="en-US" altLang="ko-KR" sz="1400" dirty="0"/>
              <a:t>)</a:t>
            </a:r>
            <a:endParaRPr kumimoji="1"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0581485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3">
            <a:extLst>
              <a:ext uri="{FF2B5EF4-FFF2-40B4-BE49-F238E27FC236}">
                <a16:creationId xmlns:a16="http://schemas.microsoft.com/office/drawing/2014/main" id="{6DFEFAD8-8CB5-A84B-B3A3-BF52E4DB453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72719" y="382959"/>
            <a:ext cx="4787207" cy="457517"/>
          </a:xfrm>
        </p:spPr>
        <p:txBody>
          <a:bodyPr>
            <a:normAutofit/>
          </a:bodyPr>
          <a:lstStyle/>
          <a:p>
            <a:pPr marL="0" marR="0" lvl="1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dirty="0"/>
              <a:t>NPM (</a:t>
            </a:r>
            <a:r>
              <a:rPr kumimoji="1" lang="en-US" altLang="ko-KR" dirty="0" err="1"/>
              <a:t>Nodejs</a:t>
            </a:r>
            <a:r>
              <a:rPr kumimoji="1" lang="en-US" altLang="ko-KR" dirty="0"/>
              <a:t> package manager)</a:t>
            </a:r>
            <a:endParaRPr kumimoji="1" lang="ko-KR" altLang="en-US" dirty="0"/>
          </a:p>
        </p:txBody>
      </p:sp>
      <p:sp>
        <p:nvSpPr>
          <p:cNvPr id="8" name="텍스트 개체 틀 4">
            <a:extLst>
              <a:ext uri="{FF2B5EF4-FFF2-40B4-BE49-F238E27FC236}">
                <a16:creationId xmlns:a16="http://schemas.microsoft.com/office/drawing/2014/main" id="{FF24D4F6-8B4D-AC4C-9F00-EEA5CC3349F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2720" y="840476"/>
            <a:ext cx="4434906" cy="340890"/>
          </a:xfrm>
        </p:spPr>
        <p:txBody>
          <a:bodyPr>
            <a:normAutofit fontScale="92500" lnSpcReduction="10000"/>
          </a:bodyPr>
          <a:lstStyle/>
          <a:p>
            <a:pPr algn="l"/>
            <a:r>
              <a:rPr kumimoji="1" lang="en-US" altLang="ko-KR" dirty="0" err="1"/>
              <a:t>Npm</a:t>
            </a:r>
            <a:r>
              <a:rPr kumimoji="1" lang="en-US" altLang="ko-KR" dirty="0"/>
              <a:t> </a:t>
            </a:r>
            <a:r>
              <a:rPr kumimoji="1" lang="ko-KR" altLang="en-US" dirty="0"/>
              <a:t>실습</a:t>
            </a:r>
            <a:r>
              <a:rPr kumimoji="1" lang="en-US" altLang="ko-KR" dirty="0"/>
              <a:t>(Request </a:t>
            </a:r>
            <a:r>
              <a:rPr kumimoji="1" lang="en-US" altLang="ko-KR" dirty="0" err="1"/>
              <a:t>Modual</a:t>
            </a:r>
            <a:r>
              <a:rPr kumimoji="1" lang="en-US" altLang="ko-KR" dirty="0"/>
              <a:t>)</a:t>
            </a:r>
            <a:endParaRPr kumimoji="1" lang="ko-KR" altLang="en-US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F0CA82C7-570F-724A-BBB7-72B0A04325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9026" b="56944"/>
          <a:stretch/>
        </p:blipFill>
        <p:spPr>
          <a:xfrm>
            <a:off x="5577442" y="1530879"/>
            <a:ext cx="5988972" cy="1119491"/>
          </a:xfrm>
          <a:prstGeom prst="rect">
            <a:avLst/>
          </a:pr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4BD0DCDF-AE61-C045-8507-91751C3D316C}"/>
              </a:ext>
            </a:extLst>
          </p:cNvPr>
          <p:cNvGrpSpPr/>
          <p:nvPr/>
        </p:nvGrpSpPr>
        <p:grpSpPr>
          <a:xfrm>
            <a:off x="2723401" y="5444895"/>
            <a:ext cx="7396111" cy="743694"/>
            <a:chOff x="1489512" y="1860556"/>
            <a:chExt cx="9212974" cy="864536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7DB35AFD-3EFF-F445-A724-1A71DC90A061}"/>
                </a:ext>
              </a:extLst>
            </p:cNvPr>
            <p:cNvSpPr/>
            <p:nvPr/>
          </p:nvSpPr>
          <p:spPr>
            <a:xfrm>
              <a:off x="1489512" y="2171642"/>
              <a:ext cx="9212974" cy="55345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200" dirty="0">
                  <a:solidFill>
                    <a:srgbClr val="D4D4D4"/>
                  </a:solidFill>
                  <a:latin typeface="Menlo" charset="0"/>
                </a:rPr>
                <a:t>Command ) </a:t>
              </a:r>
              <a:r>
                <a:rPr lang="en-US" altLang="ko-KR" sz="1200" dirty="0" err="1">
                  <a:solidFill>
                    <a:srgbClr val="D4D4D4"/>
                  </a:solidFill>
                  <a:latin typeface="Menlo" charset="0"/>
                </a:rPr>
                <a:t>npm</a:t>
              </a:r>
              <a:r>
                <a:rPr lang="en-US" altLang="ko-KR" sz="1200" dirty="0">
                  <a:solidFill>
                    <a:srgbClr val="D4D4D4"/>
                  </a:solidFill>
                  <a:latin typeface="Menlo" charset="0"/>
                </a:rPr>
                <a:t> </a:t>
              </a:r>
              <a:r>
                <a:rPr lang="en-US" altLang="ko-KR" sz="1200" dirty="0" err="1">
                  <a:solidFill>
                    <a:srgbClr val="D4D4D4"/>
                  </a:solidFill>
                  <a:latin typeface="Menlo" charset="0"/>
                </a:rPr>
                <a:t>init</a:t>
              </a:r>
              <a:endParaRPr lang="en-US" altLang="ko-KR" sz="1200" dirty="0">
                <a:solidFill>
                  <a:srgbClr val="D4D4D4"/>
                </a:solidFill>
                <a:latin typeface="Menlo" charset="0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0ECEBAA6-D6D3-8C43-B9F1-5541742B9187}"/>
                </a:ext>
              </a:extLst>
            </p:cNvPr>
            <p:cNvSpPr/>
            <p:nvPr/>
          </p:nvSpPr>
          <p:spPr>
            <a:xfrm>
              <a:off x="1489514" y="1860556"/>
              <a:ext cx="9212972" cy="311085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/>
                <a:t>Terminal</a:t>
              </a:r>
              <a:endParaRPr kumimoji="1" lang="ko-KR" altLang="en-US" dirty="0"/>
            </a:p>
          </p:txBody>
        </p:sp>
      </p:grpSp>
      <p:pic>
        <p:nvPicPr>
          <p:cNvPr id="19" name="그림 18">
            <a:extLst>
              <a:ext uri="{FF2B5EF4-FFF2-40B4-BE49-F238E27FC236}">
                <a16:creationId xmlns:a16="http://schemas.microsoft.com/office/drawing/2014/main" id="{A02EC3D3-5561-EB40-A592-54721ACBDB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317" y="1512557"/>
            <a:ext cx="3846168" cy="3120383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28BF6A73-1E6A-414B-A406-4E6A7C01F0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7442" y="3266995"/>
            <a:ext cx="2209800" cy="7747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D507577-D2B6-6A46-8060-44F64CA91216}"/>
              </a:ext>
            </a:extLst>
          </p:cNvPr>
          <p:cNvSpPr txBox="1"/>
          <p:nvPr/>
        </p:nvSpPr>
        <p:spPr>
          <a:xfrm>
            <a:off x="7981061" y="3327842"/>
            <a:ext cx="33409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err="1"/>
              <a:t>Npm</a:t>
            </a:r>
            <a:r>
              <a:rPr kumimoji="1" lang="en-US" altLang="ko-KR" dirty="0"/>
              <a:t> </a:t>
            </a:r>
            <a:r>
              <a:rPr kumimoji="1" lang="en-US" altLang="ko-KR" dirty="0" err="1"/>
              <a:t>init</a:t>
            </a:r>
            <a:r>
              <a:rPr kumimoji="1" lang="en-US" altLang="ko-KR" dirty="0"/>
              <a:t> </a:t>
            </a:r>
            <a:r>
              <a:rPr kumimoji="1" lang="ko-KR" altLang="en-US" dirty="0"/>
              <a:t>이후 생기는 파일</a:t>
            </a:r>
            <a:endParaRPr kumimoji="1" lang="en-US" altLang="ko-KR" dirty="0"/>
          </a:p>
          <a:p>
            <a:r>
              <a:rPr kumimoji="1" lang="en-US" altLang="ko-KR" dirty="0"/>
              <a:t>(</a:t>
            </a:r>
            <a:r>
              <a:rPr kumimoji="1" lang="ko-KR" altLang="en-US" dirty="0"/>
              <a:t>모듈 의존성을 포함하고 있음</a:t>
            </a:r>
            <a:r>
              <a:rPr kumimoji="1" lang="en-US" altLang="ko-KR" dirty="0"/>
              <a:t>)</a:t>
            </a:r>
            <a:endParaRPr kumimoji="1"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414F554-8BC1-FA46-B16C-CFBD2B4B6DD5}"/>
              </a:ext>
            </a:extLst>
          </p:cNvPr>
          <p:cNvSpPr txBox="1"/>
          <p:nvPr/>
        </p:nvSpPr>
        <p:spPr>
          <a:xfrm>
            <a:off x="1468906" y="4715877"/>
            <a:ext cx="2194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프로젝트 설정 과정</a:t>
            </a:r>
          </a:p>
        </p:txBody>
      </p:sp>
    </p:spTree>
    <p:extLst>
      <p:ext uri="{BB962C8B-B14F-4D97-AF65-F5344CB8AC3E}">
        <p14:creationId xmlns:p14="http://schemas.microsoft.com/office/powerpoint/2010/main" val="368430608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3">
            <a:extLst>
              <a:ext uri="{FF2B5EF4-FFF2-40B4-BE49-F238E27FC236}">
                <a16:creationId xmlns:a16="http://schemas.microsoft.com/office/drawing/2014/main" id="{FA00C626-AE46-FE45-B229-576B5D6E2DE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72719" y="382959"/>
            <a:ext cx="4787207" cy="457517"/>
          </a:xfrm>
        </p:spPr>
        <p:txBody>
          <a:bodyPr>
            <a:normAutofit/>
          </a:bodyPr>
          <a:lstStyle/>
          <a:p>
            <a:pPr marL="0" marR="0" lvl="1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dirty="0"/>
              <a:t>NPM (</a:t>
            </a:r>
            <a:r>
              <a:rPr kumimoji="1" lang="en-US" altLang="ko-KR" dirty="0" err="1"/>
              <a:t>Nodejs</a:t>
            </a:r>
            <a:r>
              <a:rPr kumimoji="1" lang="en-US" altLang="ko-KR" dirty="0"/>
              <a:t> package manager)</a:t>
            </a:r>
            <a:endParaRPr kumimoji="1" lang="ko-KR" altLang="en-US" dirty="0"/>
          </a:p>
        </p:txBody>
      </p:sp>
      <p:sp>
        <p:nvSpPr>
          <p:cNvPr id="8" name="텍스트 개체 틀 4">
            <a:extLst>
              <a:ext uri="{FF2B5EF4-FFF2-40B4-BE49-F238E27FC236}">
                <a16:creationId xmlns:a16="http://schemas.microsoft.com/office/drawing/2014/main" id="{8E009B86-0A81-CC47-9DBB-CF045A0B8DC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2720" y="840476"/>
            <a:ext cx="4434906" cy="340890"/>
          </a:xfrm>
        </p:spPr>
        <p:txBody>
          <a:bodyPr>
            <a:normAutofit fontScale="92500" lnSpcReduction="10000"/>
          </a:bodyPr>
          <a:lstStyle/>
          <a:p>
            <a:pPr algn="l"/>
            <a:r>
              <a:rPr kumimoji="1" lang="en-US" altLang="ko-KR" dirty="0" err="1"/>
              <a:t>Npm</a:t>
            </a:r>
            <a:r>
              <a:rPr kumimoji="1" lang="en-US" altLang="ko-KR" dirty="0"/>
              <a:t> </a:t>
            </a:r>
            <a:r>
              <a:rPr kumimoji="1" lang="ko-KR" altLang="en-US" dirty="0"/>
              <a:t>실습</a:t>
            </a:r>
            <a:r>
              <a:rPr kumimoji="1" lang="en-US" altLang="ko-KR" dirty="0"/>
              <a:t>(Request </a:t>
            </a:r>
            <a:r>
              <a:rPr kumimoji="1" lang="en-US" altLang="ko-KR" dirty="0" err="1"/>
              <a:t>Modual</a:t>
            </a:r>
            <a:r>
              <a:rPr kumimoji="1" lang="en-US" altLang="ko-KR" dirty="0"/>
              <a:t>)</a:t>
            </a:r>
            <a:endParaRPr kumimoji="1" lang="ko-KR" altLang="en-US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58B3C85D-8557-E04F-BF43-3E932880E285}"/>
              </a:ext>
            </a:extLst>
          </p:cNvPr>
          <p:cNvGrpSpPr/>
          <p:nvPr/>
        </p:nvGrpSpPr>
        <p:grpSpPr>
          <a:xfrm>
            <a:off x="2397944" y="5338016"/>
            <a:ext cx="7396111" cy="743694"/>
            <a:chOff x="1489512" y="1860556"/>
            <a:chExt cx="9212974" cy="864536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DC8E0640-8CD0-1647-AE9A-ABDFED638503}"/>
                </a:ext>
              </a:extLst>
            </p:cNvPr>
            <p:cNvSpPr/>
            <p:nvPr/>
          </p:nvSpPr>
          <p:spPr>
            <a:xfrm>
              <a:off x="1489512" y="2171642"/>
              <a:ext cx="9212974" cy="55345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200" dirty="0">
                  <a:solidFill>
                    <a:srgbClr val="D4D4D4"/>
                  </a:solidFill>
                  <a:latin typeface="Menlo" charset="0"/>
                </a:rPr>
                <a:t>Command ) </a:t>
              </a:r>
              <a:r>
                <a:rPr lang="en-US" altLang="ko-KR" sz="1200" dirty="0" err="1">
                  <a:solidFill>
                    <a:srgbClr val="D4D4D4"/>
                  </a:solidFill>
                  <a:latin typeface="Menlo" charset="0"/>
                </a:rPr>
                <a:t>npm</a:t>
              </a:r>
              <a:r>
                <a:rPr lang="en-US" altLang="ko-KR" sz="1200" dirty="0">
                  <a:solidFill>
                    <a:srgbClr val="D4D4D4"/>
                  </a:solidFill>
                  <a:latin typeface="Menlo" charset="0"/>
                </a:rPr>
                <a:t> install request --save</a:t>
              </a: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95A988CE-D649-C145-AC67-D622DB95D16D}"/>
                </a:ext>
              </a:extLst>
            </p:cNvPr>
            <p:cNvSpPr/>
            <p:nvPr/>
          </p:nvSpPr>
          <p:spPr>
            <a:xfrm>
              <a:off x="1489514" y="1860556"/>
              <a:ext cx="9212972" cy="311085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/>
                <a:t>Terminal</a:t>
              </a:r>
              <a:endParaRPr kumimoji="1" lang="ko-KR" altLang="en-US" dirty="0"/>
            </a:p>
          </p:txBody>
        </p:sp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4141BA63-0DB9-2647-B826-8C9952354A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033459"/>
            <a:ext cx="7772400" cy="7747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6E3A8BDA-099D-9F43-B531-050F0BB74E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2750" y="3284250"/>
            <a:ext cx="62865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22334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3">
            <a:extLst>
              <a:ext uri="{FF2B5EF4-FFF2-40B4-BE49-F238E27FC236}">
                <a16:creationId xmlns:a16="http://schemas.microsoft.com/office/drawing/2014/main" id="{FA00C626-AE46-FE45-B229-576B5D6E2DE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72719" y="382959"/>
            <a:ext cx="4787207" cy="457517"/>
          </a:xfrm>
        </p:spPr>
        <p:txBody>
          <a:bodyPr>
            <a:normAutofit/>
          </a:bodyPr>
          <a:lstStyle/>
          <a:p>
            <a:pPr marL="0" marR="0" lvl="1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dirty="0"/>
              <a:t>NPM (</a:t>
            </a:r>
            <a:r>
              <a:rPr kumimoji="1" lang="en-US" altLang="ko-KR" dirty="0" err="1"/>
              <a:t>Nodejs</a:t>
            </a:r>
            <a:r>
              <a:rPr kumimoji="1" lang="en-US" altLang="ko-KR" dirty="0"/>
              <a:t> package manager)</a:t>
            </a:r>
            <a:endParaRPr kumimoji="1" lang="ko-KR" altLang="en-US" dirty="0"/>
          </a:p>
        </p:txBody>
      </p:sp>
      <p:sp>
        <p:nvSpPr>
          <p:cNvPr id="8" name="텍스트 개체 틀 4">
            <a:extLst>
              <a:ext uri="{FF2B5EF4-FFF2-40B4-BE49-F238E27FC236}">
                <a16:creationId xmlns:a16="http://schemas.microsoft.com/office/drawing/2014/main" id="{8E009B86-0A81-CC47-9DBB-CF045A0B8DC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2720" y="840476"/>
            <a:ext cx="4434906" cy="340890"/>
          </a:xfrm>
        </p:spPr>
        <p:txBody>
          <a:bodyPr>
            <a:normAutofit fontScale="92500" lnSpcReduction="10000"/>
          </a:bodyPr>
          <a:lstStyle/>
          <a:p>
            <a:pPr algn="l"/>
            <a:r>
              <a:rPr kumimoji="1" lang="en-US" altLang="ko-KR" dirty="0" err="1"/>
              <a:t>Npm</a:t>
            </a:r>
            <a:r>
              <a:rPr kumimoji="1" lang="en-US" altLang="ko-KR" dirty="0"/>
              <a:t> </a:t>
            </a:r>
            <a:r>
              <a:rPr kumimoji="1" lang="ko-KR" altLang="en-US" dirty="0"/>
              <a:t>실습</a:t>
            </a:r>
            <a:r>
              <a:rPr kumimoji="1" lang="en-US" altLang="ko-KR" dirty="0"/>
              <a:t>(Request </a:t>
            </a:r>
            <a:r>
              <a:rPr kumimoji="1" lang="en-US" altLang="ko-KR" dirty="0" err="1"/>
              <a:t>Modual</a:t>
            </a:r>
            <a:r>
              <a:rPr kumimoji="1" lang="en-US" altLang="ko-KR" dirty="0"/>
              <a:t>)</a:t>
            </a:r>
            <a:endParaRPr kumimoji="1" lang="ko-KR" altLang="en-US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58B3C85D-8557-E04F-BF43-3E932880E285}"/>
              </a:ext>
            </a:extLst>
          </p:cNvPr>
          <p:cNvGrpSpPr/>
          <p:nvPr/>
        </p:nvGrpSpPr>
        <p:grpSpPr>
          <a:xfrm>
            <a:off x="2390173" y="1514162"/>
            <a:ext cx="7396111" cy="2084062"/>
            <a:chOff x="1489512" y="1860556"/>
            <a:chExt cx="9212974" cy="2422699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DC8E0640-8CD0-1647-AE9A-ABDFED638503}"/>
                </a:ext>
              </a:extLst>
            </p:cNvPr>
            <p:cNvSpPr/>
            <p:nvPr/>
          </p:nvSpPr>
          <p:spPr>
            <a:xfrm>
              <a:off x="1489512" y="2171643"/>
              <a:ext cx="9212974" cy="2111612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" altLang="ko-KR" sz="1200" dirty="0" err="1">
                  <a:solidFill>
                    <a:srgbClr val="CC7833"/>
                  </a:solidFill>
                </a:rPr>
                <a:t>var</a:t>
              </a:r>
              <a:r>
                <a:rPr lang="en" altLang="ko-KR" sz="1200" dirty="0">
                  <a:solidFill>
                    <a:srgbClr val="CC7833"/>
                  </a:solidFill>
                </a:rPr>
                <a:t> </a:t>
              </a:r>
              <a:r>
                <a:rPr lang="en" altLang="ko-KR" sz="1200" dirty="0">
                  <a:solidFill>
                    <a:srgbClr val="FFC66D"/>
                  </a:solidFill>
                </a:rPr>
                <a:t>request </a:t>
              </a:r>
              <a:r>
                <a:rPr lang="en" altLang="ko-KR" sz="1200" dirty="0">
                  <a:solidFill>
                    <a:srgbClr val="CC7833"/>
                  </a:solidFill>
                </a:rPr>
                <a:t>= </a:t>
              </a:r>
              <a:r>
                <a:rPr lang="en" altLang="ko-KR" sz="1200" dirty="0"/>
                <a:t>require(</a:t>
              </a:r>
              <a:r>
                <a:rPr lang="en" altLang="ko-KR" sz="1200" dirty="0">
                  <a:solidFill>
                    <a:srgbClr val="A5C261"/>
                  </a:solidFill>
                </a:rPr>
                <a:t>'request'</a:t>
              </a:r>
              <a:r>
                <a:rPr lang="en" altLang="ko-KR" sz="1200" dirty="0"/>
                <a:t>);</a:t>
              </a:r>
              <a:br>
                <a:rPr lang="en" altLang="ko-KR" sz="1200" dirty="0"/>
              </a:br>
              <a:r>
                <a:rPr lang="en" altLang="ko-KR" sz="1200" dirty="0">
                  <a:solidFill>
                    <a:srgbClr val="FFC66D"/>
                  </a:solidFill>
                </a:rPr>
                <a:t>request</a:t>
              </a:r>
              <a:r>
                <a:rPr lang="en" altLang="ko-KR" sz="1200" dirty="0"/>
                <a:t>(</a:t>
              </a:r>
              <a:r>
                <a:rPr lang="en" altLang="ko-KR" sz="1200" dirty="0">
                  <a:solidFill>
                    <a:srgbClr val="A5C261"/>
                  </a:solidFill>
                </a:rPr>
                <a:t>'http://</a:t>
              </a:r>
              <a:r>
                <a:rPr lang="en" altLang="ko-KR" sz="1200" dirty="0" err="1">
                  <a:solidFill>
                    <a:srgbClr val="A5C261"/>
                  </a:solidFill>
                </a:rPr>
                <a:t>www.naver.com</a:t>
              </a:r>
              <a:r>
                <a:rPr lang="en" altLang="ko-KR" sz="1200" dirty="0">
                  <a:solidFill>
                    <a:srgbClr val="A5C261"/>
                  </a:solidFill>
                </a:rPr>
                <a:t>'</a:t>
              </a:r>
              <a:r>
                <a:rPr lang="en" altLang="ko-KR" sz="1200" dirty="0"/>
                <a:t>, </a:t>
              </a:r>
              <a:r>
                <a:rPr lang="en" altLang="ko-KR" sz="1200" dirty="0">
                  <a:solidFill>
                    <a:srgbClr val="CC7833"/>
                  </a:solidFill>
                </a:rPr>
                <a:t>function </a:t>
              </a:r>
              <a:r>
                <a:rPr lang="en" altLang="ko-KR" sz="1200" dirty="0"/>
                <a:t>(error, response, body) {</a:t>
              </a:r>
              <a:br>
                <a:rPr lang="en" altLang="ko-KR" sz="1200" dirty="0"/>
              </a:br>
              <a:r>
                <a:rPr lang="en" altLang="ko-KR" sz="1200" dirty="0"/>
                <a:t>    </a:t>
              </a:r>
              <a:r>
                <a:rPr lang="en" altLang="ko-KR" sz="1200" i="1" dirty="0" err="1">
                  <a:solidFill>
                    <a:srgbClr val="D0D0FF"/>
                  </a:solidFill>
                </a:rPr>
                <a:t>console</a:t>
              </a:r>
              <a:r>
                <a:rPr lang="en" altLang="ko-KR" sz="1200" dirty="0" err="1"/>
                <a:t>.</a:t>
              </a:r>
              <a:r>
                <a:rPr lang="en" altLang="ko-KR" sz="1200" dirty="0" err="1">
                  <a:solidFill>
                    <a:srgbClr val="FFC66D"/>
                  </a:solidFill>
                </a:rPr>
                <a:t>log</a:t>
              </a:r>
              <a:r>
                <a:rPr lang="en" altLang="ko-KR" sz="1200" dirty="0"/>
                <a:t>(</a:t>
              </a:r>
              <a:r>
                <a:rPr lang="en" altLang="ko-KR" sz="1200" dirty="0">
                  <a:solidFill>
                    <a:srgbClr val="A5C261"/>
                  </a:solidFill>
                </a:rPr>
                <a:t>'error:'</a:t>
              </a:r>
              <a:r>
                <a:rPr lang="en" altLang="ko-KR" sz="1200" dirty="0"/>
                <a:t>, error); </a:t>
              </a:r>
              <a:r>
                <a:rPr lang="en" altLang="ko-KR" sz="1200" i="1" dirty="0">
                  <a:solidFill>
                    <a:srgbClr val="BC9458"/>
                  </a:solidFill>
                </a:rPr>
                <a:t>// Print the error if one occurred</a:t>
              </a:r>
              <a:br>
                <a:rPr lang="en" altLang="ko-KR" sz="1200" i="1" dirty="0">
                  <a:solidFill>
                    <a:srgbClr val="BC9458"/>
                  </a:solidFill>
                </a:rPr>
              </a:br>
              <a:r>
                <a:rPr lang="en" altLang="ko-KR" sz="1200" i="1" dirty="0">
                  <a:solidFill>
                    <a:srgbClr val="BC9458"/>
                  </a:solidFill>
                </a:rPr>
                <a:t>    </a:t>
              </a:r>
              <a:r>
                <a:rPr lang="en" altLang="ko-KR" sz="1200" i="1" dirty="0" err="1">
                  <a:solidFill>
                    <a:srgbClr val="D0D0FF"/>
                  </a:solidFill>
                </a:rPr>
                <a:t>console</a:t>
              </a:r>
              <a:r>
                <a:rPr lang="en" altLang="ko-KR" sz="1200" dirty="0" err="1"/>
                <a:t>.</a:t>
              </a:r>
              <a:r>
                <a:rPr lang="en" altLang="ko-KR" sz="1200" dirty="0" err="1">
                  <a:solidFill>
                    <a:srgbClr val="FFC66D"/>
                  </a:solidFill>
                </a:rPr>
                <a:t>log</a:t>
              </a:r>
              <a:r>
                <a:rPr lang="en" altLang="ko-KR" sz="1200" dirty="0"/>
                <a:t>(</a:t>
              </a:r>
              <a:r>
                <a:rPr lang="en" altLang="ko-KR" sz="1200" dirty="0">
                  <a:solidFill>
                    <a:srgbClr val="A5C261"/>
                  </a:solidFill>
                </a:rPr>
                <a:t>'</a:t>
              </a:r>
              <a:r>
                <a:rPr lang="en" altLang="ko-KR" sz="1200" dirty="0" err="1">
                  <a:solidFill>
                    <a:srgbClr val="A5C261"/>
                  </a:solidFill>
                </a:rPr>
                <a:t>statusCode</a:t>
              </a:r>
              <a:r>
                <a:rPr lang="en" altLang="ko-KR" sz="1200" dirty="0">
                  <a:solidFill>
                    <a:srgbClr val="A5C261"/>
                  </a:solidFill>
                </a:rPr>
                <a:t>:'</a:t>
              </a:r>
              <a:r>
                <a:rPr lang="en" altLang="ko-KR" sz="1200" dirty="0"/>
                <a:t>, response </a:t>
              </a:r>
              <a:r>
                <a:rPr lang="en" altLang="ko-KR" sz="1200" dirty="0">
                  <a:solidFill>
                    <a:srgbClr val="CC7833"/>
                  </a:solidFill>
                </a:rPr>
                <a:t>&amp;&amp; </a:t>
              </a:r>
              <a:r>
                <a:rPr lang="en" altLang="ko-KR" sz="1200" dirty="0" err="1"/>
                <a:t>response.</a:t>
              </a:r>
              <a:r>
                <a:rPr lang="en" altLang="ko-KR" sz="1200" dirty="0" err="1">
                  <a:solidFill>
                    <a:srgbClr val="D0D0FF"/>
                  </a:solidFill>
                </a:rPr>
                <a:t>statusCode</a:t>
              </a:r>
              <a:r>
                <a:rPr lang="en" altLang="ko-KR" sz="1200" dirty="0"/>
                <a:t>); </a:t>
              </a:r>
              <a:r>
                <a:rPr lang="en" altLang="ko-KR" sz="1200" i="1" dirty="0">
                  <a:solidFill>
                    <a:srgbClr val="BC9458"/>
                  </a:solidFill>
                </a:rPr>
                <a:t>// Print the response status code if a response was received</a:t>
              </a:r>
              <a:br>
                <a:rPr lang="en" altLang="ko-KR" sz="1200" i="1" dirty="0">
                  <a:solidFill>
                    <a:srgbClr val="BC9458"/>
                  </a:solidFill>
                </a:rPr>
              </a:br>
              <a:r>
                <a:rPr lang="en" altLang="ko-KR" sz="1200" i="1" dirty="0">
                  <a:solidFill>
                    <a:srgbClr val="BC9458"/>
                  </a:solidFill>
                </a:rPr>
                <a:t>    </a:t>
              </a:r>
              <a:r>
                <a:rPr lang="en" altLang="ko-KR" sz="1200" i="1" dirty="0" err="1">
                  <a:solidFill>
                    <a:srgbClr val="D0D0FF"/>
                  </a:solidFill>
                </a:rPr>
                <a:t>console</a:t>
              </a:r>
              <a:r>
                <a:rPr lang="en" altLang="ko-KR" sz="1200" dirty="0" err="1"/>
                <a:t>.</a:t>
              </a:r>
              <a:r>
                <a:rPr lang="en" altLang="ko-KR" sz="1200" dirty="0" err="1">
                  <a:solidFill>
                    <a:srgbClr val="FFC66D"/>
                  </a:solidFill>
                </a:rPr>
                <a:t>log</a:t>
              </a:r>
              <a:r>
                <a:rPr lang="en" altLang="ko-KR" sz="1200" dirty="0"/>
                <a:t>(</a:t>
              </a:r>
              <a:r>
                <a:rPr lang="en" altLang="ko-KR" sz="1200" dirty="0">
                  <a:solidFill>
                    <a:srgbClr val="A5C261"/>
                  </a:solidFill>
                </a:rPr>
                <a:t>'body:'</a:t>
              </a:r>
              <a:r>
                <a:rPr lang="en" altLang="ko-KR" sz="1200" dirty="0"/>
                <a:t>, body); </a:t>
              </a:r>
              <a:r>
                <a:rPr lang="en" altLang="ko-KR" sz="1200" i="1" dirty="0">
                  <a:solidFill>
                    <a:srgbClr val="BC9458"/>
                  </a:solidFill>
                </a:rPr>
                <a:t>// Print the HTML for the Google homepage.</a:t>
              </a:r>
              <a:br>
                <a:rPr lang="en" altLang="ko-KR" sz="1200" i="1" dirty="0">
                  <a:solidFill>
                    <a:srgbClr val="BC9458"/>
                  </a:solidFill>
                </a:rPr>
              </a:br>
              <a:r>
                <a:rPr lang="en" altLang="ko-KR" sz="1200" dirty="0"/>
                <a:t>});</a:t>
              </a:r>
              <a:br>
                <a:rPr lang="en" altLang="ko-KR" sz="1200" dirty="0"/>
              </a:br>
              <a:endParaRPr lang="en-US" altLang="ko-KR" sz="1200" dirty="0">
                <a:solidFill>
                  <a:srgbClr val="D4D4D4"/>
                </a:solidFill>
                <a:latin typeface="Menlo" charset="0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95A988CE-D649-C145-AC67-D622DB95D16D}"/>
                </a:ext>
              </a:extLst>
            </p:cNvPr>
            <p:cNvSpPr/>
            <p:nvPr/>
          </p:nvSpPr>
          <p:spPr>
            <a:xfrm>
              <a:off x="1489514" y="1860556"/>
              <a:ext cx="9212972" cy="311085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/>
                <a:t>code</a:t>
              </a:r>
              <a:endParaRPr kumimoji="1" lang="ko-KR" altLang="en-US" dirty="0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76198439-AF95-3843-ABB0-C190895088EA}"/>
              </a:ext>
            </a:extLst>
          </p:cNvPr>
          <p:cNvSpPr txBox="1"/>
          <p:nvPr/>
        </p:nvSpPr>
        <p:spPr>
          <a:xfrm>
            <a:off x="5035645" y="3624642"/>
            <a:ext cx="21207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>
                <a:hlinkClick r:id="rId2"/>
              </a:rPr>
              <a:t>https://naver.com</a:t>
            </a:r>
            <a:r>
              <a:rPr kumimoji="1" lang="en-US" altLang="ko-KR" sz="1200" dirty="0"/>
              <a:t> </a:t>
            </a:r>
            <a:r>
              <a:rPr kumimoji="1" lang="ko-KR" altLang="en-US" sz="1200" dirty="0"/>
              <a:t>내용 보기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6626E99-0B0C-3747-9E14-A9F51DC597B5}"/>
              </a:ext>
            </a:extLst>
          </p:cNvPr>
          <p:cNvSpPr/>
          <p:nvPr/>
        </p:nvSpPr>
        <p:spPr>
          <a:xfrm>
            <a:off x="2390172" y="3928059"/>
            <a:ext cx="7396111" cy="236001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" altLang="ko-KR" sz="1200" dirty="0">
                <a:solidFill>
                  <a:srgbClr val="D0D0FF"/>
                </a:solidFill>
              </a:rPr>
              <a:t>…</a:t>
            </a:r>
          </a:p>
          <a:p>
            <a:r>
              <a:rPr lang="en" altLang="ko-KR" sz="1200" dirty="0">
                <a:solidFill>
                  <a:srgbClr val="D0D0FF"/>
                </a:solidFill>
              </a:rPr>
              <a:t>request</a:t>
            </a:r>
            <a:r>
              <a:rPr lang="en" altLang="ko-KR" sz="1200" dirty="0"/>
              <a:t>(</a:t>
            </a:r>
            <a:r>
              <a:rPr lang="en" altLang="ko-KR" sz="1200" dirty="0">
                <a:solidFill>
                  <a:srgbClr val="A5C261"/>
                </a:solidFill>
              </a:rPr>
              <a:t>'http://</a:t>
            </a:r>
            <a:r>
              <a:rPr lang="en" altLang="ko-KR" sz="1200" dirty="0" err="1">
                <a:solidFill>
                  <a:srgbClr val="A5C261"/>
                </a:solidFill>
              </a:rPr>
              <a:t>www.weather.go.kr</a:t>
            </a:r>
            <a:r>
              <a:rPr lang="en" altLang="ko-KR" sz="1200" dirty="0">
                <a:solidFill>
                  <a:srgbClr val="A5C261"/>
                </a:solidFill>
              </a:rPr>
              <a:t>/weather/forecast/mid-term-rss3.jsp?stnld=109'</a:t>
            </a:r>
            <a:r>
              <a:rPr lang="en" altLang="ko-KR" sz="1200" dirty="0"/>
              <a:t>, </a:t>
            </a:r>
            <a:r>
              <a:rPr lang="en" altLang="ko-KR" sz="1200" dirty="0">
                <a:solidFill>
                  <a:srgbClr val="CC7833"/>
                </a:solidFill>
              </a:rPr>
              <a:t>function </a:t>
            </a:r>
            <a:r>
              <a:rPr lang="en" altLang="ko-KR" sz="1200" dirty="0"/>
              <a:t>(error, response, body) {</a:t>
            </a:r>
            <a:br>
              <a:rPr lang="en" altLang="ko-KR" sz="1200" dirty="0"/>
            </a:br>
            <a:r>
              <a:rPr lang="en" altLang="ko-KR" sz="1200" dirty="0"/>
              <a:t>    </a:t>
            </a:r>
            <a:r>
              <a:rPr lang="en" altLang="ko-KR" sz="1200" dirty="0" err="1">
                <a:solidFill>
                  <a:srgbClr val="D0D0FF"/>
                </a:solidFill>
              </a:rPr>
              <a:t>parser</a:t>
            </a:r>
            <a:r>
              <a:rPr lang="en" altLang="ko-KR" sz="1200" dirty="0" err="1"/>
              <a:t>.</a:t>
            </a:r>
            <a:r>
              <a:rPr lang="en" altLang="ko-KR" sz="1200" dirty="0" err="1">
                <a:solidFill>
                  <a:srgbClr val="D0D0FF"/>
                </a:solidFill>
              </a:rPr>
              <a:t>parseString</a:t>
            </a:r>
            <a:r>
              <a:rPr lang="en" altLang="ko-KR" sz="1200" dirty="0"/>
              <a:t>(body, </a:t>
            </a:r>
            <a:r>
              <a:rPr lang="en" altLang="ko-KR" sz="1200" dirty="0">
                <a:solidFill>
                  <a:srgbClr val="CC7833"/>
                </a:solidFill>
              </a:rPr>
              <a:t>function </a:t>
            </a:r>
            <a:r>
              <a:rPr lang="en" altLang="ko-KR" sz="1200" dirty="0"/>
              <a:t>(err, </a:t>
            </a:r>
            <a:r>
              <a:rPr lang="en" altLang="ko-KR" sz="1200" dirty="0" err="1"/>
              <a:t>jsonData</a:t>
            </a:r>
            <a:r>
              <a:rPr lang="en" altLang="ko-KR" sz="1200" dirty="0"/>
              <a:t>) {</a:t>
            </a:r>
            <a:br>
              <a:rPr lang="en" altLang="ko-KR" sz="1200" dirty="0"/>
            </a:br>
            <a:r>
              <a:rPr lang="en" altLang="ko-KR" sz="1200" dirty="0"/>
              <a:t>        </a:t>
            </a:r>
            <a:r>
              <a:rPr lang="en" altLang="ko-KR" sz="1200" i="1" dirty="0" err="1">
                <a:solidFill>
                  <a:srgbClr val="D0D0FF"/>
                </a:solidFill>
              </a:rPr>
              <a:t>console</a:t>
            </a:r>
            <a:r>
              <a:rPr lang="en" altLang="ko-KR" sz="1200" dirty="0" err="1"/>
              <a:t>.</a:t>
            </a:r>
            <a:r>
              <a:rPr lang="en" altLang="ko-KR" sz="1200" dirty="0" err="1">
                <a:solidFill>
                  <a:srgbClr val="FFC66D"/>
                </a:solidFill>
              </a:rPr>
              <a:t>log</a:t>
            </a:r>
            <a:r>
              <a:rPr lang="en" altLang="ko-KR" sz="1200" dirty="0"/>
              <a:t>(body);</a:t>
            </a:r>
            <a:br>
              <a:rPr lang="en" altLang="ko-KR" sz="1200" dirty="0"/>
            </a:br>
            <a:r>
              <a:rPr lang="en" altLang="ko-KR" sz="1200" dirty="0"/>
              <a:t>        </a:t>
            </a:r>
            <a:r>
              <a:rPr lang="en" altLang="ko-KR" sz="1200" i="1" dirty="0" err="1">
                <a:solidFill>
                  <a:srgbClr val="D0D0FF"/>
                </a:solidFill>
              </a:rPr>
              <a:t>console</a:t>
            </a:r>
            <a:r>
              <a:rPr lang="en" altLang="ko-KR" sz="1200" dirty="0" err="1"/>
              <a:t>.</a:t>
            </a:r>
            <a:r>
              <a:rPr lang="en" altLang="ko-KR" sz="1200" dirty="0" err="1">
                <a:solidFill>
                  <a:srgbClr val="FFC66D"/>
                </a:solidFill>
              </a:rPr>
              <a:t>log</a:t>
            </a:r>
            <a:r>
              <a:rPr lang="en" altLang="ko-KR" sz="1200" dirty="0"/>
              <a:t>(</a:t>
            </a:r>
            <a:r>
              <a:rPr lang="en" altLang="ko-KR" sz="1200" dirty="0" err="1"/>
              <a:t>jsonData</a:t>
            </a:r>
            <a:r>
              <a:rPr lang="en" altLang="ko-KR" sz="1200" dirty="0"/>
              <a:t>);</a:t>
            </a:r>
            <a:br>
              <a:rPr lang="en" altLang="ko-KR" sz="1200" dirty="0"/>
            </a:br>
            <a:r>
              <a:rPr lang="en" altLang="ko-KR" sz="1200" dirty="0"/>
              <a:t>        callback(</a:t>
            </a:r>
            <a:r>
              <a:rPr lang="en" altLang="ko-KR" sz="1200" dirty="0" err="1"/>
              <a:t>jsonData.rss.</a:t>
            </a:r>
            <a:r>
              <a:rPr lang="en" altLang="ko-KR" sz="1200" dirty="0" err="1">
                <a:solidFill>
                  <a:srgbClr val="D0D0FF"/>
                </a:solidFill>
              </a:rPr>
              <a:t>channel</a:t>
            </a:r>
            <a:r>
              <a:rPr lang="en" altLang="ko-KR" sz="1200" dirty="0"/>
              <a:t>[</a:t>
            </a:r>
            <a:r>
              <a:rPr lang="en" altLang="ko-KR" sz="1200" dirty="0">
                <a:solidFill>
                  <a:srgbClr val="A5C261"/>
                </a:solidFill>
              </a:rPr>
              <a:t>0</a:t>
            </a:r>
            <a:r>
              <a:rPr lang="en" altLang="ko-KR" sz="1200" dirty="0"/>
              <a:t>].</a:t>
            </a:r>
            <a:r>
              <a:rPr lang="en" altLang="ko-KR" sz="1200" dirty="0">
                <a:solidFill>
                  <a:srgbClr val="D0D0FF"/>
                </a:solidFill>
              </a:rPr>
              <a:t>item</a:t>
            </a:r>
            <a:r>
              <a:rPr lang="en" altLang="ko-KR" sz="1200" dirty="0"/>
              <a:t>[</a:t>
            </a:r>
            <a:r>
              <a:rPr lang="en" altLang="ko-KR" sz="1200" dirty="0">
                <a:solidFill>
                  <a:srgbClr val="A5C261"/>
                </a:solidFill>
              </a:rPr>
              <a:t>0</a:t>
            </a:r>
            <a:r>
              <a:rPr lang="en" altLang="ko-KR" sz="1200" dirty="0"/>
              <a:t>].</a:t>
            </a:r>
            <a:r>
              <a:rPr lang="en" altLang="ko-KR" sz="1200" dirty="0">
                <a:solidFill>
                  <a:srgbClr val="D0D0FF"/>
                </a:solidFill>
              </a:rPr>
              <a:t>description</a:t>
            </a:r>
            <a:r>
              <a:rPr lang="en" altLang="ko-KR" sz="1200" dirty="0"/>
              <a:t>[</a:t>
            </a:r>
            <a:r>
              <a:rPr lang="en" altLang="ko-KR" sz="1200" dirty="0">
                <a:solidFill>
                  <a:srgbClr val="A5C261"/>
                </a:solidFill>
              </a:rPr>
              <a:t>0</a:t>
            </a:r>
            <a:r>
              <a:rPr lang="en" altLang="ko-KR" sz="1200" dirty="0"/>
              <a:t>].</a:t>
            </a:r>
            <a:r>
              <a:rPr lang="en" altLang="ko-KR" sz="1200" dirty="0">
                <a:solidFill>
                  <a:srgbClr val="D0D0FF"/>
                </a:solidFill>
              </a:rPr>
              <a:t>header</a:t>
            </a:r>
            <a:r>
              <a:rPr lang="en" altLang="ko-KR" sz="1200" dirty="0"/>
              <a:t>[</a:t>
            </a:r>
            <a:r>
              <a:rPr lang="en" altLang="ko-KR" sz="1200" dirty="0">
                <a:solidFill>
                  <a:srgbClr val="A5C261"/>
                </a:solidFill>
              </a:rPr>
              <a:t>0</a:t>
            </a:r>
            <a:r>
              <a:rPr lang="en" altLang="ko-KR" sz="1200" dirty="0"/>
              <a:t>].</a:t>
            </a:r>
            <a:r>
              <a:rPr lang="en" altLang="ko-KR" sz="1200" dirty="0" err="1"/>
              <a:t>wf</a:t>
            </a:r>
            <a:r>
              <a:rPr lang="en" altLang="ko-KR" sz="1200" dirty="0"/>
              <a:t>[</a:t>
            </a:r>
            <a:r>
              <a:rPr lang="en" altLang="ko-KR" sz="1200" dirty="0">
                <a:solidFill>
                  <a:srgbClr val="A5C261"/>
                </a:solidFill>
              </a:rPr>
              <a:t>0</a:t>
            </a:r>
            <a:r>
              <a:rPr lang="en" altLang="ko-KR" sz="1200" dirty="0"/>
              <a:t>]);</a:t>
            </a:r>
            <a:br>
              <a:rPr lang="en" altLang="ko-KR" sz="1200" dirty="0"/>
            </a:br>
            <a:r>
              <a:rPr lang="en" altLang="ko-KR" sz="1200" dirty="0"/>
              <a:t>    })</a:t>
            </a:r>
            <a:br>
              <a:rPr lang="en" altLang="ko-KR" sz="1200" dirty="0"/>
            </a:br>
            <a:r>
              <a:rPr lang="en" altLang="ko-KR" sz="1200" dirty="0"/>
              <a:t>});</a:t>
            </a:r>
            <a:br>
              <a:rPr lang="en" altLang="ko-KR" sz="1200" dirty="0"/>
            </a:br>
            <a:r>
              <a:rPr lang="en" altLang="ko-KR" sz="1200" dirty="0"/>
              <a:t>...</a:t>
            </a:r>
            <a:endParaRPr lang="en-US" altLang="ko-KR" sz="1200" dirty="0">
              <a:solidFill>
                <a:srgbClr val="D4D4D4"/>
              </a:solidFill>
              <a:latin typeface="Menlo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F36D8E8-306F-CB4E-A989-BAFFA7408C04}"/>
              </a:ext>
            </a:extLst>
          </p:cNvPr>
          <p:cNvSpPr txBox="1"/>
          <p:nvPr/>
        </p:nvSpPr>
        <p:spPr>
          <a:xfrm>
            <a:off x="5360863" y="6314493"/>
            <a:ext cx="1470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200" dirty="0"/>
              <a:t>날씨정보 가져오기</a:t>
            </a:r>
          </a:p>
        </p:txBody>
      </p:sp>
    </p:spTree>
    <p:extLst>
      <p:ext uri="{BB962C8B-B14F-4D97-AF65-F5344CB8AC3E}">
        <p14:creationId xmlns:p14="http://schemas.microsoft.com/office/powerpoint/2010/main" val="27387364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7778198-2841-D94A-93EF-DA361DEEEA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8300" y="1632857"/>
            <a:ext cx="8915400" cy="4114800"/>
          </a:xfrm>
          <a:prstGeom prst="rect">
            <a:avLst/>
          </a:prstGeom>
        </p:spPr>
      </p:pic>
      <p:sp>
        <p:nvSpPr>
          <p:cNvPr id="5" name="텍스트 상자 5">
            <a:extLst>
              <a:ext uri="{FF2B5EF4-FFF2-40B4-BE49-F238E27FC236}">
                <a16:creationId xmlns:a16="http://schemas.microsoft.com/office/drawing/2014/main" id="{20D0ECFD-F1A1-F340-B9EA-AF1F1B6426DF}"/>
              </a:ext>
            </a:extLst>
          </p:cNvPr>
          <p:cNvSpPr txBox="1"/>
          <p:nvPr/>
        </p:nvSpPr>
        <p:spPr>
          <a:xfrm>
            <a:off x="501445" y="383459"/>
            <a:ext cx="1993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Work Bench </a:t>
            </a:r>
            <a:r>
              <a:rPr kumimoji="1" lang="ko-KR" altLang="en-US" dirty="0"/>
              <a:t>설치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FA4097-5902-C245-8EC3-F3285C2B96EA}"/>
              </a:ext>
            </a:extLst>
          </p:cNvPr>
          <p:cNvSpPr txBox="1"/>
          <p:nvPr/>
        </p:nvSpPr>
        <p:spPr>
          <a:xfrm>
            <a:off x="3624169" y="1008158"/>
            <a:ext cx="4943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R" dirty="0">
                <a:hlinkClick r:id="rId3"/>
              </a:rPr>
              <a:t>https://www.mysql.com/products/workbench/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9629902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3">
            <a:extLst>
              <a:ext uri="{FF2B5EF4-FFF2-40B4-BE49-F238E27FC236}">
                <a16:creationId xmlns:a16="http://schemas.microsoft.com/office/drawing/2014/main" id="{47DF157C-676E-AE4F-9C48-9B2E6CFF6F4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72719" y="382959"/>
            <a:ext cx="4787207" cy="457517"/>
          </a:xfrm>
        </p:spPr>
        <p:txBody>
          <a:bodyPr>
            <a:normAutofit/>
          </a:bodyPr>
          <a:lstStyle/>
          <a:p>
            <a:pPr marL="0" marR="0" lvl="1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참고자료 </a:t>
            </a:r>
            <a:r>
              <a:rPr kumimoji="1" lang="en-US" altLang="ko-KR" dirty="0"/>
              <a:t>API</a:t>
            </a:r>
            <a:r>
              <a:rPr kumimoji="1" lang="ko-KR" altLang="en-US" dirty="0"/>
              <a:t>의 다양한 활용</a:t>
            </a:r>
          </a:p>
        </p:txBody>
      </p:sp>
      <p:sp>
        <p:nvSpPr>
          <p:cNvPr id="8" name="텍스트 개체 틀 4">
            <a:extLst>
              <a:ext uri="{FF2B5EF4-FFF2-40B4-BE49-F238E27FC236}">
                <a16:creationId xmlns:a16="http://schemas.microsoft.com/office/drawing/2014/main" id="{FE7B04CF-9836-344A-8561-A123C06395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2720" y="840476"/>
            <a:ext cx="4434906" cy="340890"/>
          </a:xfrm>
        </p:spPr>
        <p:txBody>
          <a:bodyPr>
            <a:normAutofit fontScale="92500" lnSpcReduction="10000"/>
          </a:bodyPr>
          <a:lstStyle/>
          <a:p>
            <a:pPr algn="l"/>
            <a:r>
              <a:rPr kumimoji="1" lang="ko-KR" altLang="en-US" dirty="0" err="1"/>
              <a:t>공공데이터</a:t>
            </a:r>
            <a:r>
              <a:rPr kumimoji="1" lang="ko-KR" altLang="en-US" dirty="0"/>
              <a:t> 포털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8C91ED7-2C77-BA40-9906-C7204AB972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3382" y="1638883"/>
            <a:ext cx="8645236" cy="415482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78C485C-785A-0F4D-930D-042104501407}"/>
              </a:ext>
            </a:extLst>
          </p:cNvPr>
          <p:cNvSpPr txBox="1"/>
          <p:nvPr/>
        </p:nvSpPr>
        <p:spPr>
          <a:xfrm>
            <a:off x="4781954" y="6066561"/>
            <a:ext cx="2628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R" dirty="0"/>
              <a:t>https://</a:t>
            </a:r>
            <a:r>
              <a:rPr kumimoji="1" lang="en" altLang="ko-KR" dirty="0" err="1"/>
              <a:t>www.data.go.kr</a:t>
            </a:r>
            <a:r>
              <a:rPr kumimoji="1" lang="en" altLang="ko-KR" dirty="0"/>
              <a:t>/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8825812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172720" y="382959"/>
            <a:ext cx="3374044" cy="457517"/>
          </a:xfrm>
        </p:spPr>
        <p:txBody>
          <a:bodyPr/>
          <a:lstStyle/>
          <a:p>
            <a:pPr marL="0" marR="0" lvl="1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프레임워크 </a:t>
            </a:r>
            <a:r>
              <a:rPr kumimoji="1" lang="en-US" altLang="ko-KR" dirty="0"/>
              <a:t>Express</a:t>
            </a:r>
            <a:endParaRPr kumimoji="1" lang="ko-KR" altLang="en-US" dirty="0"/>
          </a:p>
        </p:txBody>
      </p:sp>
      <p:sp>
        <p:nvSpPr>
          <p:cNvPr id="8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172720" y="840476"/>
            <a:ext cx="2580640" cy="340890"/>
          </a:xfrm>
        </p:spPr>
        <p:txBody>
          <a:bodyPr>
            <a:normAutofit fontScale="92500" lnSpcReduction="10000"/>
          </a:bodyPr>
          <a:lstStyle/>
          <a:p>
            <a:pPr algn="l"/>
            <a:r>
              <a:rPr kumimoji="1" lang="en-US" altLang="ko-KR" dirty="0"/>
              <a:t>Express Framework ?</a:t>
            </a:r>
            <a:endParaRPr kumimoji="1"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1104" y="1486483"/>
            <a:ext cx="7989791" cy="4908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7465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172720" y="382959"/>
            <a:ext cx="5493294" cy="457517"/>
          </a:xfrm>
        </p:spPr>
        <p:txBody>
          <a:bodyPr/>
          <a:lstStyle/>
          <a:p>
            <a:pPr marL="0" marR="0" lvl="1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프레임워크 </a:t>
            </a:r>
            <a:r>
              <a:rPr kumimoji="1" lang="en-US" altLang="ko-KR" dirty="0"/>
              <a:t>Express</a:t>
            </a:r>
            <a:endParaRPr kumimoji="1" lang="ko-KR" altLang="en-US" dirty="0"/>
          </a:p>
        </p:txBody>
      </p:sp>
      <p:sp>
        <p:nvSpPr>
          <p:cNvPr id="8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172720" y="840476"/>
            <a:ext cx="2580640" cy="340890"/>
          </a:xfrm>
        </p:spPr>
        <p:txBody>
          <a:bodyPr>
            <a:normAutofit fontScale="92500" lnSpcReduction="10000"/>
          </a:bodyPr>
          <a:lstStyle/>
          <a:p>
            <a:pPr algn="l"/>
            <a:r>
              <a:rPr kumimoji="1" lang="en-US" altLang="ko-KR" dirty="0"/>
              <a:t>Express Framework ?</a:t>
            </a:r>
            <a:endParaRPr kumimoji="1"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1489512" y="2171641"/>
            <a:ext cx="9212974" cy="379255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 err="1">
                <a:solidFill>
                  <a:srgbClr val="569CD6"/>
                </a:solidFill>
                <a:latin typeface="Menlo" charset="0"/>
              </a:rPr>
              <a:t>var</a:t>
            </a:r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 </a:t>
            </a:r>
            <a:r>
              <a:rPr lang="en-US" altLang="ko-KR" sz="1200" dirty="0">
                <a:solidFill>
                  <a:srgbClr val="9CDCFE"/>
                </a:solidFill>
                <a:latin typeface="Menlo" charset="0"/>
              </a:rPr>
              <a:t>express</a:t>
            </a:r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 = </a:t>
            </a:r>
            <a:r>
              <a:rPr lang="en-US" altLang="ko-KR" sz="1200" dirty="0">
                <a:solidFill>
                  <a:srgbClr val="DCDCAA"/>
                </a:solidFill>
                <a:latin typeface="Menlo" charset="0"/>
              </a:rPr>
              <a:t>require</a:t>
            </a:r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(</a:t>
            </a:r>
            <a:r>
              <a:rPr lang="en-US" altLang="ko-KR" sz="1200" dirty="0">
                <a:solidFill>
                  <a:srgbClr val="CE9178"/>
                </a:solidFill>
                <a:latin typeface="Menlo" charset="0"/>
              </a:rPr>
              <a:t>"express"</a:t>
            </a:r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),</a:t>
            </a:r>
          </a:p>
          <a:p>
            <a:r>
              <a:rPr lang="en-US" altLang="ko-KR" sz="1200" dirty="0">
                <a:solidFill>
                  <a:srgbClr val="9CDCFE"/>
                </a:solidFill>
                <a:latin typeface="Menlo" charset="0"/>
              </a:rPr>
              <a:t>app</a:t>
            </a:r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 = </a:t>
            </a:r>
            <a:r>
              <a:rPr lang="en-US" altLang="ko-KR" sz="1200" dirty="0">
                <a:solidFill>
                  <a:srgbClr val="DCDCAA"/>
                </a:solidFill>
                <a:latin typeface="Menlo" charset="0"/>
              </a:rPr>
              <a:t>express</a:t>
            </a:r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();</a:t>
            </a:r>
          </a:p>
          <a:p>
            <a:br>
              <a:rPr lang="en-US" altLang="ko-KR" sz="1200" dirty="0">
                <a:solidFill>
                  <a:srgbClr val="D4D4D4"/>
                </a:solidFill>
                <a:latin typeface="Menlo" charset="0"/>
              </a:rPr>
            </a:br>
            <a:r>
              <a:rPr lang="en-US" altLang="ko-KR" sz="1200" dirty="0" err="1">
                <a:solidFill>
                  <a:srgbClr val="569CD6"/>
                </a:solidFill>
                <a:latin typeface="Menlo" charset="0"/>
              </a:rPr>
              <a:t>var</a:t>
            </a:r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 </a:t>
            </a:r>
            <a:r>
              <a:rPr lang="en-US" altLang="ko-KR" sz="1200" dirty="0">
                <a:solidFill>
                  <a:srgbClr val="9CDCFE"/>
                </a:solidFill>
                <a:latin typeface="Menlo" charset="0"/>
              </a:rPr>
              <a:t>port</a:t>
            </a:r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 = </a:t>
            </a:r>
            <a:r>
              <a:rPr lang="en-US" altLang="ko-KR" sz="1200" dirty="0" err="1">
                <a:solidFill>
                  <a:srgbClr val="9CDCFE"/>
                </a:solidFill>
                <a:latin typeface="Menlo" charset="0"/>
              </a:rPr>
              <a:t>process</a:t>
            </a:r>
            <a:r>
              <a:rPr lang="en-US" altLang="ko-KR" sz="1200" dirty="0" err="1">
                <a:solidFill>
                  <a:srgbClr val="D4D4D4"/>
                </a:solidFill>
                <a:latin typeface="Menlo" charset="0"/>
              </a:rPr>
              <a:t>.</a:t>
            </a:r>
            <a:r>
              <a:rPr lang="en-US" altLang="ko-KR" sz="1200" dirty="0" err="1">
                <a:solidFill>
                  <a:srgbClr val="9CDCFE"/>
                </a:solidFill>
                <a:latin typeface="Menlo" charset="0"/>
              </a:rPr>
              <a:t>env</a:t>
            </a:r>
            <a:r>
              <a:rPr lang="en-US" altLang="ko-KR" sz="1200" dirty="0" err="1">
                <a:solidFill>
                  <a:srgbClr val="D4D4D4"/>
                </a:solidFill>
                <a:latin typeface="Menlo" charset="0"/>
              </a:rPr>
              <a:t>.</a:t>
            </a:r>
            <a:r>
              <a:rPr lang="en-US" altLang="ko-KR" sz="1200" dirty="0" err="1">
                <a:solidFill>
                  <a:srgbClr val="9CDCFE"/>
                </a:solidFill>
                <a:latin typeface="Menlo" charset="0"/>
              </a:rPr>
              <a:t>PORT</a:t>
            </a:r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 || </a:t>
            </a:r>
            <a:r>
              <a:rPr lang="en-US" altLang="ko-KR" sz="1200" dirty="0">
                <a:solidFill>
                  <a:srgbClr val="B5CEA8"/>
                </a:solidFill>
                <a:latin typeface="Menlo" charset="0"/>
              </a:rPr>
              <a:t>8080</a:t>
            </a:r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;</a:t>
            </a:r>
          </a:p>
          <a:p>
            <a:br>
              <a:rPr lang="en-US" altLang="ko-KR" sz="1200" dirty="0">
                <a:solidFill>
                  <a:srgbClr val="D4D4D4"/>
                </a:solidFill>
                <a:latin typeface="Menlo" charset="0"/>
              </a:rPr>
            </a:br>
            <a:r>
              <a:rPr lang="en-US" altLang="ko-KR" sz="1200" dirty="0" err="1">
                <a:solidFill>
                  <a:srgbClr val="9CDCFE"/>
                </a:solidFill>
                <a:latin typeface="Menlo" charset="0"/>
              </a:rPr>
              <a:t>app</a:t>
            </a:r>
            <a:r>
              <a:rPr lang="en-US" altLang="ko-KR" sz="1200" dirty="0" err="1">
                <a:solidFill>
                  <a:srgbClr val="D4D4D4"/>
                </a:solidFill>
                <a:latin typeface="Menlo" charset="0"/>
              </a:rPr>
              <a:t>.</a:t>
            </a:r>
            <a:r>
              <a:rPr lang="en-US" altLang="ko-KR" sz="1200" dirty="0" err="1">
                <a:solidFill>
                  <a:srgbClr val="DCDCAA"/>
                </a:solidFill>
                <a:latin typeface="Menlo" charset="0"/>
              </a:rPr>
              <a:t>use</a:t>
            </a:r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(</a:t>
            </a:r>
            <a:r>
              <a:rPr lang="en-US" altLang="ko-KR" sz="1200" dirty="0" err="1">
                <a:solidFill>
                  <a:srgbClr val="9CDCFE"/>
                </a:solidFill>
                <a:latin typeface="Menlo" charset="0"/>
              </a:rPr>
              <a:t>express</a:t>
            </a:r>
            <a:r>
              <a:rPr lang="en-US" altLang="ko-KR" sz="1200" dirty="0" err="1">
                <a:solidFill>
                  <a:srgbClr val="D4D4D4"/>
                </a:solidFill>
                <a:latin typeface="Menlo" charset="0"/>
              </a:rPr>
              <a:t>.</a:t>
            </a:r>
            <a:r>
              <a:rPr lang="en-US" altLang="ko-KR" sz="1200" dirty="0" err="1">
                <a:solidFill>
                  <a:srgbClr val="DCDCAA"/>
                </a:solidFill>
                <a:latin typeface="Menlo" charset="0"/>
              </a:rPr>
              <a:t>static</a:t>
            </a:r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(</a:t>
            </a:r>
            <a:r>
              <a:rPr lang="en-US" altLang="ko-KR" sz="1200" dirty="0">
                <a:solidFill>
                  <a:srgbClr val="9CDCFE"/>
                </a:solidFill>
                <a:latin typeface="Menlo" charset="0"/>
              </a:rPr>
              <a:t>__</a:t>
            </a:r>
            <a:r>
              <a:rPr lang="en-US" altLang="ko-KR" sz="1200" dirty="0" err="1">
                <a:solidFill>
                  <a:srgbClr val="9CDCFE"/>
                </a:solidFill>
                <a:latin typeface="Menlo" charset="0"/>
              </a:rPr>
              <a:t>dirname</a:t>
            </a:r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 + </a:t>
            </a:r>
            <a:r>
              <a:rPr lang="en-US" altLang="ko-KR" sz="1200" dirty="0">
                <a:solidFill>
                  <a:srgbClr val="CE9178"/>
                </a:solidFill>
                <a:latin typeface="Menlo" charset="0"/>
              </a:rPr>
              <a:t>'/public'</a:t>
            </a:r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));</a:t>
            </a:r>
          </a:p>
          <a:p>
            <a:br>
              <a:rPr lang="en-US" altLang="ko-KR" sz="1200" dirty="0">
                <a:solidFill>
                  <a:srgbClr val="D4D4D4"/>
                </a:solidFill>
                <a:latin typeface="Menlo" charset="0"/>
              </a:rPr>
            </a:br>
            <a:r>
              <a:rPr lang="en-US" altLang="ko-KR" sz="1200" dirty="0" err="1">
                <a:solidFill>
                  <a:srgbClr val="9CDCFE"/>
                </a:solidFill>
                <a:latin typeface="Menlo" charset="0"/>
              </a:rPr>
              <a:t>app</a:t>
            </a:r>
            <a:r>
              <a:rPr lang="en-US" altLang="ko-KR" sz="1200" dirty="0" err="1">
                <a:solidFill>
                  <a:srgbClr val="D4D4D4"/>
                </a:solidFill>
                <a:latin typeface="Menlo" charset="0"/>
              </a:rPr>
              <a:t>.</a:t>
            </a:r>
            <a:r>
              <a:rPr lang="en-US" altLang="ko-KR" sz="1200" dirty="0" err="1">
                <a:solidFill>
                  <a:srgbClr val="DCDCAA"/>
                </a:solidFill>
                <a:latin typeface="Menlo" charset="0"/>
              </a:rPr>
              <a:t>get</a:t>
            </a:r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(</a:t>
            </a:r>
            <a:r>
              <a:rPr lang="en-US" altLang="ko-KR" sz="1200" dirty="0">
                <a:solidFill>
                  <a:srgbClr val="CE9178"/>
                </a:solidFill>
                <a:latin typeface="Menlo" charset="0"/>
              </a:rPr>
              <a:t>"/</a:t>
            </a:r>
            <a:r>
              <a:rPr lang="en-US" altLang="ko-KR" sz="1200" dirty="0" err="1">
                <a:solidFill>
                  <a:srgbClr val="CE9178"/>
                </a:solidFill>
                <a:latin typeface="Menlo" charset="0"/>
              </a:rPr>
              <a:t>sayHello</a:t>
            </a:r>
            <a:r>
              <a:rPr lang="en-US" altLang="ko-KR" sz="1200" dirty="0">
                <a:solidFill>
                  <a:srgbClr val="CE9178"/>
                </a:solidFill>
                <a:latin typeface="Menlo" charset="0"/>
              </a:rPr>
              <a:t>"</a:t>
            </a:r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, </a:t>
            </a:r>
            <a:r>
              <a:rPr lang="en-US" altLang="ko-KR" sz="1200" dirty="0">
                <a:solidFill>
                  <a:srgbClr val="569CD6"/>
                </a:solidFill>
                <a:latin typeface="Menlo" charset="0"/>
              </a:rPr>
              <a:t>function</a:t>
            </a:r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 (</a:t>
            </a:r>
            <a:r>
              <a:rPr lang="en-US" altLang="ko-KR" sz="1200" dirty="0">
                <a:solidFill>
                  <a:srgbClr val="9CDCFE"/>
                </a:solidFill>
                <a:latin typeface="Menlo" charset="0"/>
              </a:rPr>
              <a:t>request</a:t>
            </a:r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, </a:t>
            </a:r>
            <a:r>
              <a:rPr lang="en-US" altLang="ko-KR" sz="1200" dirty="0">
                <a:solidFill>
                  <a:srgbClr val="9CDCFE"/>
                </a:solidFill>
                <a:latin typeface="Menlo" charset="0"/>
              </a:rPr>
              <a:t>response</a:t>
            </a:r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) {</a:t>
            </a:r>
          </a:p>
          <a:p>
            <a:r>
              <a:rPr lang="en-US" altLang="ko-KR" sz="1200" dirty="0">
                <a:solidFill>
                  <a:srgbClr val="569CD6"/>
                </a:solidFill>
                <a:latin typeface="Menlo" charset="0"/>
              </a:rPr>
              <a:t>	</a:t>
            </a:r>
            <a:r>
              <a:rPr lang="en-US" altLang="ko-KR" sz="1200" dirty="0" err="1">
                <a:solidFill>
                  <a:srgbClr val="569CD6"/>
                </a:solidFill>
                <a:latin typeface="Menlo" charset="0"/>
              </a:rPr>
              <a:t>var</a:t>
            </a:r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 </a:t>
            </a:r>
            <a:r>
              <a:rPr lang="en-US" altLang="ko-KR" sz="1200" dirty="0" err="1">
                <a:solidFill>
                  <a:srgbClr val="9CDCFE"/>
                </a:solidFill>
                <a:latin typeface="Menlo" charset="0"/>
              </a:rPr>
              <a:t>user_name</a:t>
            </a:r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 = </a:t>
            </a:r>
            <a:r>
              <a:rPr lang="en-US" altLang="ko-KR" sz="1200" dirty="0" err="1">
                <a:solidFill>
                  <a:srgbClr val="9CDCFE"/>
                </a:solidFill>
                <a:latin typeface="Menlo" charset="0"/>
              </a:rPr>
              <a:t>request</a:t>
            </a:r>
            <a:r>
              <a:rPr lang="en-US" altLang="ko-KR" sz="1200" dirty="0" err="1">
                <a:solidFill>
                  <a:srgbClr val="D4D4D4"/>
                </a:solidFill>
                <a:latin typeface="Menlo" charset="0"/>
              </a:rPr>
              <a:t>.</a:t>
            </a:r>
            <a:r>
              <a:rPr lang="en-US" altLang="ko-KR" sz="1200" dirty="0" err="1">
                <a:solidFill>
                  <a:srgbClr val="9CDCFE"/>
                </a:solidFill>
                <a:latin typeface="Menlo" charset="0"/>
              </a:rPr>
              <a:t>query</a:t>
            </a:r>
            <a:r>
              <a:rPr lang="en-US" altLang="ko-KR" sz="1200" dirty="0" err="1">
                <a:solidFill>
                  <a:srgbClr val="D4D4D4"/>
                </a:solidFill>
                <a:latin typeface="Menlo" charset="0"/>
              </a:rPr>
              <a:t>.</a:t>
            </a:r>
            <a:r>
              <a:rPr lang="en-US" altLang="ko-KR" sz="1200" dirty="0" err="1">
                <a:solidFill>
                  <a:srgbClr val="9CDCFE"/>
                </a:solidFill>
                <a:latin typeface="Menlo" charset="0"/>
              </a:rPr>
              <a:t>user_name</a:t>
            </a:r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;</a:t>
            </a:r>
          </a:p>
          <a:p>
            <a:r>
              <a:rPr lang="en-US" altLang="ko-KR" sz="1200" dirty="0">
                <a:solidFill>
                  <a:srgbClr val="9CDCFE"/>
                </a:solidFill>
                <a:latin typeface="Menlo" charset="0"/>
              </a:rPr>
              <a:t>	</a:t>
            </a:r>
            <a:r>
              <a:rPr lang="en-US" altLang="ko-KR" sz="1200" dirty="0" err="1">
                <a:solidFill>
                  <a:srgbClr val="9CDCFE"/>
                </a:solidFill>
                <a:latin typeface="Menlo" charset="0"/>
              </a:rPr>
              <a:t>response</a:t>
            </a:r>
            <a:r>
              <a:rPr lang="en-US" altLang="ko-KR" sz="1200" dirty="0" err="1">
                <a:solidFill>
                  <a:srgbClr val="D4D4D4"/>
                </a:solidFill>
                <a:latin typeface="Menlo" charset="0"/>
              </a:rPr>
              <a:t>.</a:t>
            </a:r>
            <a:r>
              <a:rPr lang="en-US" altLang="ko-KR" sz="1200" dirty="0" err="1">
                <a:solidFill>
                  <a:srgbClr val="DCDCAA"/>
                </a:solidFill>
                <a:latin typeface="Menlo" charset="0"/>
              </a:rPr>
              <a:t>end</a:t>
            </a:r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(</a:t>
            </a:r>
            <a:r>
              <a:rPr lang="en-US" altLang="ko-KR" sz="1200" dirty="0">
                <a:solidFill>
                  <a:srgbClr val="CE9178"/>
                </a:solidFill>
                <a:latin typeface="Menlo" charset="0"/>
              </a:rPr>
              <a:t>"Hello "</a:t>
            </a:r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 + </a:t>
            </a:r>
            <a:r>
              <a:rPr lang="en-US" altLang="ko-KR" sz="1200" dirty="0" err="1">
                <a:solidFill>
                  <a:srgbClr val="9CDCFE"/>
                </a:solidFill>
                <a:latin typeface="Menlo" charset="0"/>
              </a:rPr>
              <a:t>user_name</a:t>
            </a:r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 + </a:t>
            </a:r>
            <a:r>
              <a:rPr lang="en-US" altLang="ko-KR" sz="1200" dirty="0">
                <a:solidFill>
                  <a:srgbClr val="CE9178"/>
                </a:solidFill>
                <a:latin typeface="Menlo" charset="0"/>
              </a:rPr>
              <a:t>"!"</a:t>
            </a:r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);</a:t>
            </a:r>
          </a:p>
          <a:p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});</a:t>
            </a:r>
          </a:p>
          <a:p>
            <a:br>
              <a:rPr lang="en-US" altLang="ko-KR" sz="1200" dirty="0">
                <a:solidFill>
                  <a:srgbClr val="D4D4D4"/>
                </a:solidFill>
                <a:latin typeface="Menlo" charset="0"/>
              </a:rPr>
            </a:br>
            <a:r>
              <a:rPr lang="en-US" altLang="ko-KR" sz="1200" dirty="0" err="1">
                <a:solidFill>
                  <a:srgbClr val="9CDCFE"/>
                </a:solidFill>
                <a:latin typeface="Menlo" charset="0"/>
              </a:rPr>
              <a:t>app</a:t>
            </a:r>
            <a:r>
              <a:rPr lang="en-US" altLang="ko-KR" sz="1200" dirty="0" err="1">
                <a:solidFill>
                  <a:srgbClr val="D4D4D4"/>
                </a:solidFill>
                <a:latin typeface="Menlo" charset="0"/>
              </a:rPr>
              <a:t>.</a:t>
            </a:r>
            <a:r>
              <a:rPr lang="en-US" altLang="ko-KR" sz="1200" dirty="0" err="1">
                <a:solidFill>
                  <a:srgbClr val="DCDCAA"/>
                </a:solidFill>
                <a:latin typeface="Menlo" charset="0"/>
              </a:rPr>
              <a:t>listen</a:t>
            </a:r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(</a:t>
            </a:r>
            <a:r>
              <a:rPr lang="en-US" altLang="ko-KR" sz="1200" dirty="0">
                <a:solidFill>
                  <a:srgbClr val="9CDCFE"/>
                </a:solidFill>
                <a:latin typeface="Menlo" charset="0"/>
              </a:rPr>
              <a:t>port</a:t>
            </a:r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);</a:t>
            </a:r>
          </a:p>
          <a:p>
            <a:endParaRPr lang="en-US" altLang="ko-KR" sz="1200" dirty="0">
              <a:solidFill>
                <a:srgbClr val="D4D4D4"/>
              </a:solidFill>
              <a:latin typeface="Menlo" charset="0"/>
            </a:endParaRPr>
          </a:p>
          <a:p>
            <a:r>
              <a:rPr lang="en-US" altLang="ko-KR" sz="1200" dirty="0" err="1">
                <a:solidFill>
                  <a:srgbClr val="4EC9B0"/>
                </a:solidFill>
                <a:latin typeface="Menlo" charset="0"/>
              </a:rPr>
              <a:t>console</a:t>
            </a:r>
            <a:r>
              <a:rPr lang="en-US" altLang="ko-KR" sz="1200" dirty="0" err="1">
                <a:solidFill>
                  <a:srgbClr val="D4D4D4"/>
                </a:solidFill>
                <a:latin typeface="Menlo" charset="0"/>
              </a:rPr>
              <a:t>.</a:t>
            </a:r>
            <a:r>
              <a:rPr lang="en-US" altLang="ko-KR" sz="1200" dirty="0" err="1">
                <a:solidFill>
                  <a:srgbClr val="DCDCAA"/>
                </a:solidFill>
                <a:latin typeface="Menlo" charset="0"/>
              </a:rPr>
              <a:t>log</a:t>
            </a:r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(</a:t>
            </a:r>
            <a:r>
              <a:rPr lang="en-US" altLang="ko-KR" sz="1200" dirty="0">
                <a:solidFill>
                  <a:srgbClr val="CE9178"/>
                </a:solidFill>
                <a:latin typeface="Menlo" charset="0"/>
              </a:rPr>
              <a:t>"Listening on port "</a:t>
            </a:r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, </a:t>
            </a:r>
            <a:r>
              <a:rPr lang="en-US" altLang="ko-KR" sz="1200" dirty="0">
                <a:solidFill>
                  <a:srgbClr val="9CDCFE"/>
                </a:solidFill>
                <a:latin typeface="Menlo" charset="0"/>
              </a:rPr>
              <a:t>port</a:t>
            </a:r>
            <a:r>
              <a:rPr lang="en-US" altLang="ko-KR" sz="1200" dirty="0">
                <a:solidFill>
                  <a:srgbClr val="D4D4D4"/>
                </a:solidFill>
                <a:latin typeface="Menlo" charset="0"/>
              </a:rPr>
              <a:t>);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1489514" y="1860556"/>
            <a:ext cx="9212972" cy="31108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Code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3827320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3">
            <a:extLst>
              <a:ext uri="{FF2B5EF4-FFF2-40B4-BE49-F238E27FC236}">
                <a16:creationId xmlns:a16="http://schemas.microsoft.com/office/drawing/2014/main" id="{705B06C5-8075-4CCC-B382-B969C830CF1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466975" y="2885281"/>
            <a:ext cx="7258050" cy="1087438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altLang="ko-KR" sz="4300" dirty="0">
                <a:latin typeface="Daum" charset="-127"/>
                <a:ea typeface="Daum" charset="-127"/>
                <a:cs typeface="Daum" charset="-127"/>
              </a:rPr>
              <a:t>Front-End</a:t>
            </a:r>
          </a:p>
          <a:p>
            <a:pPr marL="0" indent="0" algn="ctr">
              <a:buNone/>
            </a:pPr>
            <a:r>
              <a:rPr lang="en-US" altLang="ko-KR" dirty="0">
                <a:latin typeface="Daum" charset="-127"/>
                <a:ea typeface="Daum" charset="-127"/>
                <a:cs typeface="Daum" charset="-127"/>
              </a:rPr>
              <a:t>Express + EJS + JQUERY</a:t>
            </a:r>
            <a:endParaRPr lang="ko-KR" altLang="en-US" dirty="0">
              <a:latin typeface="Daum" charset="-127"/>
              <a:ea typeface="Daum" charset="-127"/>
              <a:cs typeface="Daum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9460306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75CA4083-C302-D949-9059-48010F894BC0}"/>
              </a:ext>
            </a:extLst>
          </p:cNvPr>
          <p:cNvSpPr/>
          <p:nvPr/>
        </p:nvSpPr>
        <p:spPr>
          <a:xfrm>
            <a:off x="1495261" y="2216256"/>
            <a:ext cx="4332101" cy="2898183"/>
          </a:xfrm>
          <a:prstGeom prst="rect">
            <a:avLst/>
          </a:prstGeom>
          <a:solidFill>
            <a:srgbClr val="009051">
              <a:alpha val="26275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C671246-2B71-1043-B249-C7593D570D4F}"/>
              </a:ext>
            </a:extLst>
          </p:cNvPr>
          <p:cNvSpPr/>
          <p:nvPr/>
        </p:nvSpPr>
        <p:spPr>
          <a:xfrm>
            <a:off x="7485678" y="2216256"/>
            <a:ext cx="3462716" cy="2898183"/>
          </a:xfrm>
          <a:prstGeom prst="rect">
            <a:avLst/>
          </a:prstGeom>
          <a:solidFill>
            <a:srgbClr val="009051">
              <a:alpha val="26275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213C444-12A6-E54C-B0C0-7A85BED0A22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72719" y="380472"/>
            <a:ext cx="3655361" cy="457517"/>
          </a:xfrm>
        </p:spPr>
        <p:txBody>
          <a:bodyPr>
            <a:normAutofit/>
          </a:bodyPr>
          <a:lstStyle/>
          <a:p>
            <a:r>
              <a:rPr kumimoji="1" lang="en-US" altLang="ko-KR" dirty="0"/>
              <a:t>FRONT-END </a:t>
            </a:r>
            <a:r>
              <a:rPr kumimoji="1" lang="ko-KR" altLang="en-US" dirty="0" err="1"/>
              <a:t>요약실습</a:t>
            </a:r>
            <a:endParaRPr kumimoji="1"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273B169-7E0B-694E-B05F-098273AF4DCF}"/>
              </a:ext>
            </a:extLst>
          </p:cNvPr>
          <p:cNvSpPr/>
          <p:nvPr/>
        </p:nvSpPr>
        <p:spPr>
          <a:xfrm>
            <a:off x="1646740" y="3679104"/>
            <a:ext cx="3936538" cy="762001"/>
          </a:xfrm>
          <a:prstGeom prst="rect">
            <a:avLst/>
          </a:prstGeom>
          <a:solidFill>
            <a:srgbClr val="00905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sz="1400" dirty="0">
                <a:solidFill>
                  <a:prstClr val="white"/>
                </a:solidFill>
                <a:latin typeface="NanumGothicOTF" charset="-127"/>
                <a:ea typeface="NanumGothicOTF" charset="-127"/>
                <a:cs typeface="NanumGothicOTF" charset="-127"/>
              </a:rPr>
              <a:t>Web Application Server (WAS)</a:t>
            </a:r>
          </a:p>
          <a:p>
            <a:pPr lvl="0" algn="ctr"/>
            <a:r>
              <a:rPr kumimoji="1" lang="en-US" altLang="ko-KR" dirty="0">
                <a:latin typeface="NanumGothicOTF" charset="-127"/>
                <a:ea typeface="NanumGothicOTF" charset="-127"/>
                <a:cs typeface="NanumGothicOTF" charset="-127"/>
              </a:rPr>
              <a:t>NODE JS</a:t>
            </a:r>
            <a:endParaRPr kumimoji="1" lang="en-US" altLang="ko-KR" sz="1400" dirty="0">
              <a:solidFill>
                <a:prstClr val="white"/>
              </a:solidFill>
              <a:latin typeface="NanumGothicOTF" charset="-127"/>
              <a:ea typeface="NanumGothicOTF" charset="-127"/>
              <a:cs typeface="NanumGothicOTF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266BF02-81BA-4D4C-92AE-630D890F4EC0}"/>
              </a:ext>
            </a:extLst>
          </p:cNvPr>
          <p:cNvSpPr/>
          <p:nvPr/>
        </p:nvSpPr>
        <p:spPr>
          <a:xfrm>
            <a:off x="7637156" y="2776557"/>
            <a:ext cx="3159760" cy="720436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sz="1400" dirty="0">
                <a:solidFill>
                  <a:prstClr val="white"/>
                </a:solidFill>
                <a:latin typeface="NanumGothicOTF" charset="-127"/>
                <a:ea typeface="NanumGothicOTF" charset="-127"/>
                <a:cs typeface="NanumGothicOTF" charset="-127"/>
              </a:rPr>
              <a:t>HTML FRONT-END Page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6F820F6-F7D6-5341-98A6-10002D9535B6}"/>
              </a:ext>
            </a:extLst>
          </p:cNvPr>
          <p:cNvSpPr/>
          <p:nvPr/>
        </p:nvSpPr>
        <p:spPr>
          <a:xfrm>
            <a:off x="7637156" y="3697883"/>
            <a:ext cx="3159760" cy="720436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sz="1400" dirty="0">
                <a:solidFill>
                  <a:prstClr val="white"/>
                </a:solidFill>
                <a:latin typeface="NanumGothicOTF" charset="-127"/>
                <a:ea typeface="NanumGothicOTF" charset="-127"/>
                <a:cs typeface="NanumGothicOTF" charset="-127"/>
              </a:rPr>
              <a:t>DOM element control library</a:t>
            </a:r>
          </a:p>
          <a:p>
            <a:pPr lvl="0" algn="ctr"/>
            <a:r>
              <a:rPr kumimoji="1" lang="en-US" altLang="ko-KR" dirty="0" err="1">
                <a:solidFill>
                  <a:prstClr val="white"/>
                </a:solidFill>
                <a:latin typeface="NanumGothicOTF" charset="-127"/>
                <a:ea typeface="NanumGothicOTF" charset="-127"/>
                <a:cs typeface="NanumGothicOTF" charset="-127"/>
              </a:rPr>
              <a:t>Jqeury</a:t>
            </a:r>
            <a:endParaRPr kumimoji="1" lang="en-US" altLang="ko-KR" dirty="0">
              <a:solidFill>
                <a:prstClr val="white"/>
              </a:solidFill>
              <a:latin typeface="NanumGothicOTF" charset="-127"/>
              <a:ea typeface="NanumGothicOTF" charset="-127"/>
              <a:cs typeface="NanumGothicOTF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5CE4658-6DF6-794C-8223-45A198DBF4DA}"/>
              </a:ext>
            </a:extLst>
          </p:cNvPr>
          <p:cNvSpPr/>
          <p:nvPr/>
        </p:nvSpPr>
        <p:spPr>
          <a:xfrm>
            <a:off x="1646740" y="2755776"/>
            <a:ext cx="3936538" cy="762001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sz="1400" dirty="0" err="1">
                <a:solidFill>
                  <a:prstClr val="white"/>
                </a:solidFill>
                <a:latin typeface="NanumGothicOTF" charset="-127"/>
                <a:ea typeface="NanumGothicOTF" charset="-127"/>
                <a:cs typeface="NanumGothicOTF" charset="-127"/>
              </a:rPr>
              <a:t>Mysql</a:t>
            </a:r>
            <a:r>
              <a:rPr kumimoji="1" lang="en-US" altLang="ko-KR" sz="1400" dirty="0">
                <a:solidFill>
                  <a:prstClr val="white"/>
                </a:solidFill>
                <a:latin typeface="NanumGothicOTF" charset="-127"/>
                <a:ea typeface="NanumGothicOTF" charset="-127"/>
                <a:cs typeface="NanumGothicOTF" charset="-127"/>
              </a:rPr>
              <a:t> Connector, EJS </a:t>
            </a:r>
            <a:r>
              <a:rPr kumimoji="1" lang="en-US" altLang="ko-KR" sz="1400" dirty="0" err="1">
                <a:solidFill>
                  <a:prstClr val="white"/>
                </a:solidFill>
                <a:latin typeface="NanumGothicOTF" charset="-127"/>
                <a:ea typeface="NanumGothicOTF" charset="-127"/>
                <a:cs typeface="NanumGothicOTF" charset="-127"/>
              </a:rPr>
              <a:t>templete</a:t>
            </a:r>
            <a:r>
              <a:rPr kumimoji="1" lang="en-US" altLang="ko-KR" sz="1400" dirty="0">
                <a:solidFill>
                  <a:prstClr val="white"/>
                </a:solidFill>
                <a:latin typeface="NanumGothicOTF" charset="-127"/>
                <a:ea typeface="NanumGothicOTF" charset="-127"/>
                <a:cs typeface="NanumGothicOTF" charset="-127"/>
              </a:rPr>
              <a:t> View Library</a:t>
            </a:r>
          </a:p>
          <a:p>
            <a:pPr lvl="0" algn="ctr"/>
            <a:r>
              <a:rPr kumimoji="1" lang="en-US" altLang="ko-KR" sz="1400" dirty="0">
                <a:solidFill>
                  <a:prstClr val="white"/>
                </a:solidFill>
                <a:latin typeface="NanumGothicOTF" charset="-127"/>
                <a:ea typeface="NanumGothicOTF" charset="-127"/>
                <a:cs typeface="NanumGothicOTF" charset="-127"/>
              </a:rPr>
              <a:t>ETC</a:t>
            </a:r>
            <a:r>
              <a:rPr kumimoji="1" lang="mr-IN" altLang="ko-KR" sz="1400" dirty="0">
                <a:solidFill>
                  <a:prstClr val="white"/>
                </a:solidFill>
                <a:latin typeface="NanumGothicOTF" charset="-127"/>
                <a:ea typeface="NanumGothicOTF" charset="-127"/>
                <a:cs typeface="NanumGothicOTF" charset="-127"/>
              </a:rPr>
              <a:t>…</a:t>
            </a:r>
            <a:r>
              <a:rPr kumimoji="1" lang="en-US" altLang="ko-KR" sz="1400" dirty="0">
                <a:solidFill>
                  <a:prstClr val="white"/>
                </a:solidFill>
                <a:latin typeface="NanumGothicOTF" charset="-127"/>
                <a:ea typeface="NanumGothicOTF" charset="-127"/>
                <a:cs typeface="NanumGothicOTF" charset="-127"/>
              </a:rPr>
              <a:t> </a:t>
            </a:r>
          </a:p>
        </p:txBody>
      </p:sp>
      <p:cxnSp>
        <p:nvCxnSpPr>
          <p:cNvPr id="15" name="꺾인 연결선[E] 14">
            <a:extLst>
              <a:ext uri="{FF2B5EF4-FFF2-40B4-BE49-F238E27FC236}">
                <a16:creationId xmlns:a16="http://schemas.microsoft.com/office/drawing/2014/main" id="{E622360E-A74D-CD43-A238-AB782244910D}"/>
              </a:ext>
            </a:extLst>
          </p:cNvPr>
          <p:cNvCxnSpPr>
            <a:stCxn id="8" idx="1"/>
          </p:cNvCxnSpPr>
          <p:nvPr/>
        </p:nvCxnSpPr>
        <p:spPr>
          <a:xfrm rot="10800000" flipV="1">
            <a:off x="5583278" y="3136775"/>
            <a:ext cx="2053878" cy="92132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26C1312-05F3-9F44-81BB-545E21E35DC2}"/>
              </a:ext>
            </a:extLst>
          </p:cNvPr>
          <p:cNvSpPr txBox="1"/>
          <p:nvPr/>
        </p:nvSpPr>
        <p:spPr>
          <a:xfrm>
            <a:off x="5873293" y="4160332"/>
            <a:ext cx="156645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dirty="0"/>
              <a:t>HTML </a:t>
            </a:r>
            <a:r>
              <a:rPr kumimoji="1" lang="ko-KR" altLang="en-US" sz="1400" dirty="0"/>
              <a:t>에서 </a:t>
            </a:r>
            <a:endParaRPr kumimoji="1" lang="en-US" altLang="ko-KR" sz="1400" dirty="0"/>
          </a:p>
          <a:p>
            <a:r>
              <a:rPr kumimoji="1" lang="ko-KR" altLang="en-US" sz="1400" dirty="0" err="1"/>
              <a:t>입력받은</a:t>
            </a:r>
            <a:r>
              <a:rPr kumimoji="1" lang="ko-KR" altLang="en-US" sz="1400" dirty="0"/>
              <a:t> </a:t>
            </a:r>
            <a:endParaRPr kumimoji="1" lang="en-US" altLang="ko-KR" sz="1400" dirty="0"/>
          </a:p>
          <a:p>
            <a:r>
              <a:rPr kumimoji="1" lang="ko-KR" altLang="en-US" sz="1400" dirty="0"/>
              <a:t>사용자 데이터를 </a:t>
            </a:r>
            <a:endParaRPr kumimoji="1" lang="en-US" altLang="ko-KR" sz="1400" dirty="0"/>
          </a:p>
          <a:p>
            <a:r>
              <a:rPr kumimoji="1" lang="ko-KR" altLang="en-US" sz="1400" dirty="0"/>
              <a:t>서버에 전송</a:t>
            </a:r>
          </a:p>
        </p:txBody>
      </p:sp>
    </p:spTree>
    <p:extLst>
      <p:ext uri="{BB962C8B-B14F-4D97-AF65-F5344CB8AC3E}">
        <p14:creationId xmlns:p14="http://schemas.microsoft.com/office/powerpoint/2010/main" val="13589573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DCC2FF9-AE98-EF45-A105-009C2A83BB8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/>
              <a:t>Front-end EJS</a:t>
            </a:r>
            <a:endParaRPr kumimoji="1"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DAB9B0D-D385-D748-98AE-6EB7575DA4B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70000" lnSpcReduction="20000"/>
          </a:bodyPr>
          <a:lstStyle/>
          <a:p>
            <a:r>
              <a:rPr kumimoji="1" lang="en-US" altLang="ko-KR" dirty="0"/>
              <a:t>EJS 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활용한 </a:t>
            </a:r>
            <a:r>
              <a:rPr kumimoji="1" lang="en-US" altLang="ko-KR" dirty="0"/>
              <a:t>Front-end </a:t>
            </a:r>
            <a:r>
              <a:rPr kumimoji="1" lang="ko-KR" altLang="en-US" dirty="0"/>
              <a:t>구성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60CCEB1-2001-ED45-9213-3669B82C4759}"/>
              </a:ext>
            </a:extLst>
          </p:cNvPr>
          <p:cNvSpPr txBox="1"/>
          <p:nvPr/>
        </p:nvSpPr>
        <p:spPr>
          <a:xfrm>
            <a:off x="1462359" y="1481328"/>
            <a:ext cx="92672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en" altLang="ko-KR" b="1" dirty="0"/>
              <a:t>EJS </a:t>
            </a:r>
            <a:r>
              <a:rPr lang="ko-KR" altLang="en-US" b="1" dirty="0"/>
              <a:t>템플릿 엔진</a:t>
            </a:r>
            <a:endParaRPr lang="en-US" altLang="ko-KR" b="1" dirty="0"/>
          </a:p>
          <a:p>
            <a:pPr fontAlgn="base"/>
            <a:r>
              <a:rPr lang="en-US" altLang="ko-KR" dirty="0"/>
              <a:t> : </a:t>
            </a:r>
            <a:r>
              <a:rPr lang="ko-KR" altLang="en-US" dirty="0"/>
              <a:t>템플릿을 읽어 엔진의 문법과 설정에 따라서 파일을 </a:t>
            </a:r>
            <a:r>
              <a:rPr lang="en-US" altLang="ko-KR" dirty="0"/>
              <a:t>HTML </a:t>
            </a:r>
            <a:r>
              <a:rPr lang="ko-KR" altLang="en-US" dirty="0"/>
              <a:t>형식으로 전환시키는 모듈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6DF5E5C-3ADB-8249-BCF6-CEF6D6DFEE53}"/>
              </a:ext>
            </a:extLst>
          </p:cNvPr>
          <p:cNvSpPr/>
          <p:nvPr/>
        </p:nvSpPr>
        <p:spPr>
          <a:xfrm>
            <a:off x="1365377" y="3662173"/>
            <a:ext cx="4261786" cy="31961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err="1"/>
              <a:t>ServerSide</a:t>
            </a:r>
            <a:r>
              <a:rPr kumimoji="1" lang="en-US" altLang="ko-KR" dirty="0"/>
              <a:t> Code</a:t>
            </a:r>
            <a:endParaRPr kumimoji="1"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9315BE5-FE6A-FA4F-AE0E-29B8740F1BB1}"/>
              </a:ext>
            </a:extLst>
          </p:cNvPr>
          <p:cNvSpPr/>
          <p:nvPr/>
        </p:nvSpPr>
        <p:spPr>
          <a:xfrm>
            <a:off x="1365377" y="3973258"/>
            <a:ext cx="4261787" cy="191141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/>
            <a:r>
              <a:rPr lang="en" altLang="ko-KR" sz="1600" dirty="0" err="1">
                <a:solidFill>
                  <a:srgbClr val="D0D0FF"/>
                </a:solidFill>
              </a:rPr>
              <a:t>app</a:t>
            </a:r>
            <a:r>
              <a:rPr lang="en" altLang="ko-KR" sz="1600" dirty="0" err="1"/>
              <a:t>.</a:t>
            </a:r>
            <a:r>
              <a:rPr lang="en" altLang="ko-KR" sz="1600" dirty="0" err="1">
                <a:solidFill>
                  <a:srgbClr val="FFC66D"/>
                </a:solidFill>
              </a:rPr>
              <a:t>set</a:t>
            </a:r>
            <a:r>
              <a:rPr lang="en" altLang="ko-KR" sz="1600" dirty="0"/>
              <a:t>(</a:t>
            </a:r>
            <a:r>
              <a:rPr lang="en" altLang="ko-KR" sz="1600" dirty="0">
                <a:solidFill>
                  <a:srgbClr val="A5C261"/>
                </a:solidFill>
              </a:rPr>
              <a:t>'views'</a:t>
            </a:r>
            <a:r>
              <a:rPr lang="en" altLang="ko-KR" sz="1600" dirty="0"/>
              <a:t>, __</a:t>
            </a:r>
            <a:r>
              <a:rPr lang="en" altLang="ko-KR" sz="1600" dirty="0" err="1"/>
              <a:t>dirname</a:t>
            </a:r>
            <a:r>
              <a:rPr lang="en" altLang="ko-KR" sz="1600" dirty="0"/>
              <a:t> </a:t>
            </a:r>
            <a:r>
              <a:rPr lang="en" altLang="ko-KR" sz="1600" dirty="0">
                <a:solidFill>
                  <a:srgbClr val="CC7833"/>
                </a:solidFill>
              </a:rPr>
              <a:t>+ </a:t>
            </a:r>
            <a:r>
              <a:rPr lang="en" altLang="ko-KR" sz="1600" dirty="0">
                <a:solidFill>
                  <a:srgbClr val="A5C261"/>
                </a:solidFill>
              </a:rPr>
              <a:t>'/views'</a:t>
            </a:r>
            <a:r>
              <a:rPr lang="en" altLang="ko-KR" sz="1600" dirty="0"/>
              <a:t>);</a:t>
            </a:r>
            <a:br>
              <a:rPr lang="en" altLang="ko-KR" sz="1600" dirty="0"/>
            </a:br>
            <a:r>
              <a:rPr lang="en" altLang="ko-KR" sz="1600" dirty="0" err="1">
                <a:solidFill>
                  <a:srgbClr val="D0D0FF"/>
                </a:solidFill>
              </a:rPr>
              <a:t>app</a:t>
            </a:r>
            <a:r>
              <a:rPr lang="en" altLang="ko-KR" sz="1600" dirty="0" err="1"/>
              <a:t>.</a:t>
            </a:r>
            <a:r>
              <a:rPr lang="en" altLang="ko-KR" sz="1600" dirty="0" err="1">
                <a:solidFill>
                  <a:srgbClr val="FFC66D"/>
                </a:solidFill>
              </a:rPr>
              <a:t>set</a:t>
            </a:r>
            <a:r>
              <a:rPr lang="en" altLang="ko-KR" sz="1600" dirty="0"/>
              <a:t>(</a:t>
            </a:r>
            <a:r>
              <a:rPr lang="en" altLang="ko-KR" sz="1600" dirty="0">
                <a:solidFill>
                  <a:srgbClr val="A5C261"/>
                </a:solidFill>
              </a:rPr>
              <a:t>'view engine'</a:t>
            </a:r>
            <a:r>
              <a:rPr lang="en" altLang="ko-KR" sz="1600" dirty="0"/>
              <a:t>, </a:t>
            </a:r>
            <a:r>
              <a:rPr lang="en" altLang="ko-KR" sz="1600" dirty="0">
                <a:solidFill>
                  <a:srgbClr val="A5C261"/>
                </a:solidFill>
              </a:rPr>
              <a:t>'</a:t>
            </a:r>
            <a:r>
              <a:rPr lang="en" altLang="ko-KR" sz="1600" dirty="0" err="1">
                <a:solidFill>
                  <a:srgbClr val="A5C261"/>
                </a:solidFill>
              </a:rPr>
              <a:t>ejs</a:t>
            </a:r>
            <a:r>
              <a:rPr lang="en" altLang="ko-KR" sz="1600" dirty="0">
                <a:solidFill>
                  <a:srgbClr val="A5C261"/>
                </a:solidFill>
              </a:rPr>
              <a:t>'</a:t>
            </a:r>
            <a:r>
              <a:rPr lang="en" altLang="ko-KR" sz="1600" dirty="0"/>
              <a:t>);</a:t>
            </a:r>
            <a:br>
              <a:rPr lang="en" altLang="ko-KR" sz="1600" dirty="0"/>
            </a:br>
            <a:endParaRPr lang="en-US" altLang="ko-KR" sz="16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4F6551D-B1EA-E44A-9577-767D8DC013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7075" y="3662172"/>
            <a:ext cx="2159000" cy="2222500"/>
          </a:xfrm>
          <a:prstGeom prst="rect">
            <a:avLst/>
          </a:prstGeom>
        </p:spPr>
      </p:pic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20CEA64F-C44A-1E49-9479-4EC55E9791F7}"/>
              </a:ext>
            </a:extLst>
          </p:cNvPr>
          <p:cNvSpPr/>
          <p:nvPr/>
        </p:nvSpPr>
        <p:spPr>
          <a:xfrm>
            <a:off x="6370232" y="4804787"/>
            <a:ext cx="1605843" cy="24835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C1800B-D4E9-BE44-BF67-814880A08310}"/>
              </a:ext>
            </a:extLst>
          </p:cNvPr>
          <p:cNvSpPr txBox="1"/>
          <p:nvPr/>
        </p:nvSpPr>
        <p:spPr>
          <a:xfrm>
            <a:off x="1280263" y="6011092"/>
            <a:ext cx="44115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200" dirty="0"/>
              <a:t>렌더링할 </a:t>
            </a:r>
            <a:r>
              <a:rPr kumimoji="1" lang="en-US" altLang="ko-KR" sz="1200" dirty="0"/>
              <a:t>EJS </a:t>
            </a:r>
            <a:r>
              <a:rPr kumimoji="1" lang="ko-KR" altLang="en-US" sz="1200" dirty="0"/>
              <a:t>파일이 있는 폴더 설정 및 </a:t>
            </a:r>
            <a:r>
              <a:rPr kumimoji="1" lang="en-US" altLang="ko-KR" sz="1200" dirty="0"/>
              <a:t>EJS </a:t>
            </a:r>
            <a:r>
              <a:rPr kumimoji="1" lang="ko-KR" altLang="en-US" sz="1200" dirty="0"/>
              <a:t>템플릿 엔진 사용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2A0735F-8CB2-4441-9322-A9AAACC3E3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8016" y="4138493"/>
            <a:ext cx="3175825" cy="66203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D618690-C00A-FE45-836F-70EBD7F6F1A6}"/>
              </a:ext>
            </a:extLst>
          </p:cNvPr>
          <p:cNvSpPr txBox="1"/>
          <p:nvPr/>
        </p:nvSpPr>
        <p:spPr>
          <a:xfrm>
            <a:off x="8565157" y="4928965"/>
            <a:ext cx="23615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View </a:t>
            </a:r>
            <a:r>
              <a:rPr kumimoji="1" lang="ko-KR" altLang="en-US" sz="1200" dirty="0"/>
              <a:t>폴더 내에 있는 </a:t>
            </a:r>
            <a:r>
              <a:rPr kumimoji="1" lang="en-US" altLang="ko-KR" sz="1200" dirty="0" err="1"/>
              <a:t>ejs</a:t>
            </a:r>
            <a:r>
              <a:rPr kumimoji="1" lang="en-US" altLang="ko-KR" sz="1200" dirty="0"/>
              <a:t> </a:t>
            </a:r>
            <a:r>
              <a:rPr kumimoji="1" lang="ko-KR" altLang="en-US" sz="1200" dirty="0"/>
              <a:t>파일을</a:t>
            </a:r>
            <a:endParaRPr kumimoji="1" lang="en-US" altLang="ko-KR" sz="1200" dirty="0"/>
          </a:p>
          <a:p>
            <a:r>
              <a:rPr kumimoji="1" lang="en-US" altLang="ko-KR" sz="1200" dirty="0"/>
              <a:t>Response </a:t>
            </a:r>
            <a:r>
              <a:rPr kumimoji="1" lang="ko-KR" altLang="en-US" sz="1200" dirty="0"/>
              <a:t>에 담하 전달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5832621E-65B3-7147-AA70-53780EFE37EE}"/>
              </a:ext>
            </a:extLst>
          </p:cNvPr>
          <p:cNvGrpSpPr/>
          <p:nvPr/>
        </p:nvGrpSpPr>
        <p:grpSpPr>
          <a:xfrm>
            <a:off x="2397944" y="2379388"/>
            <a:ext cx="7396111" cy="743694"/>
            <a:chOff x="1489512" y="1860556"/>
            <a:chExt cx="9212974" cy="864536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4DFDA360-E2BC-1C45-B506-7FFFBC0301B1}"/>
                </a:ext>
              </a:extLst>
            </p:cNvPr>
            <p:cNvSpPr/>
            <p:nvPr/>
          </p:nvSpPr>
          <p:spPr>
            <a:xfrm>
              <a:off x="1489512" y="2171642"/>
              <a:ext cx="9212974" cy="55345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200" dirty="0">
                  <a:solidFill>
                    <a:srgbClr val="D4D4D4"/>
                  </a:solidFill>
                  <a:latin typeface="Menlo" charset="0"/>
                </a:rPr>
                <a:t>Command ) </a:t>
              </a:r>
              <a:r>
                <a:rPr lang="en-US" altLang="ko-KR" sz="1200" dirty="0" err="1">
                  <a:solidFill>
                    <a:srgbClr val="D4D4D4"/>
                  </a:solidFill>
                  <a:latin typeface="Menlo" charset="0"/>
                </a:rPr>
                <a:t>npm</a:t>
              </a:r>
              <a:r>
                <a:rPr lang="en-US" altLang="ko-KR" sz="1200" dirty="0">
                  <a:solidFill>
                    <a:srgbClr val="D4D4D4"/>
                  </a:solidFill>
                  <a:latin typeface="Menlo" charset="0"/>
                </a:rPr>
                <a:t> install </a:t>
              </a:r>
              <a:r>
                <a:rPr lang="en-US" altLang="ko-KR" sz="1200" dirty="0" err="1">
                  <a:solidFill>
                    <a:srgbClr val="D4D4D4"/>
                  </a:solidFill>
                  <a:latin typeface="Menlo" charset="0"/>
                </a:rPr>
                <a:t>ejs</a:t>
              </a:r>
              <a:r>
                <a:rPr lang="en-US" altLang="ko-KR" sz="1200" dirty="0">
                  <a:solidFill>
                    <a:srgbClr val="D4D4D4"/>
                  </a:solidFill>
                  <a:latin typeface="Menlo" charset="0"/>
                </a:rPr>
                <a:t> --save</a:t>
              </a: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3BF64C33-2E42-4648-8331-E39E073B8BC4}"/>
                </a:ext>
              </a:extLst>
            </p:cNvPr>
            <p:cNvSpPr/>
            <p:nvPr/>
          </p:nvSpPr>
          <p:spPr>
            <a:xfrm>
              <a:off x="1489514" y="1860556"/>
              <a:ext cx="9212972" cy="311085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/>
                <a:t>Terminal</a:t>
              </a:r>
              <a:endParaRPr kumimoji="1"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69461660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60609AA1-C8A2-D449-B166-A73CC2546DF0}"/>
              </a:ext>
            </a:extLst>
          </p:cNvPr>
          <p:cNvSpPr/>
          <p:nvPr/>
        </p:nvSpPr>
        <p:spPr>
          <a:xfrm>
            <a:off x="161982" y="392646"/>
            <a:ext cx="14709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dirty="0"/>
              <a:t>FRONT-END</a:t>
            </a:r>
            <a:endParaRPr kumimoji="1"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89EBDB4-610E-F544-9675-43BB576922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181" y="2352624"/>
            <a:ext cx="5114764" cy="289732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C41EB78-D2F0-2743-AB71-8E1E87821F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5916" y="3104397"/>
            <a:ext cx="4641420" cy="272859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E308880-9D17-0F4E-91D4-951951F98195}"/>
              </a:ext>
            </a:extLst>
          </p:cNvPr>
          <p:cNvSpPr txBox="1"/>
          <p:nvPr/>
        </p:nvSpPr>
        <p:spPr>
          <a:xfrm>
            <a:off x="569554" y="5541339"/>
            <a:ext cx="44101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Html input </a:t>
            </a:r>
            <a:r>
              <a:rPr kumimoji="1" lang="ko-KR" altLang="en-US" dirty="0"/>
              <a:t>에서 </a:t>
            </a:r>
            <a:r>
              <a:rPr kumimoji="1" lang="ko-KR" altLang="en-US" dirty="0" err="1"/>
              <a:t>입력받은</a:t>
            </a:r>
            <a:r>
              <a:rPr kumimoji="1" lang="ko-KR" altLang="en-US" dirty="0"/>
              <a:t> 사용자 데이터</a:t>
            </a:r>
            <a:endParaRPr kumimoji="1" lang="en-US" altLang="ko-KR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EBB0D67E-4A13-2F48-9DB0-074AA8D8B9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181" y="1351169"/>
            <a:ext cx="7048500" cy="254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E3DBC39-1FF1-F842-93CC-D2493CD06B40}"/>
              </a:ext>
            </a:extLst>
          </p:cNvPr>
          <p:cNvSpPr txBox="1"/>
          <p:nvPr/>
        </p:nvSpPr>
        <p:spPr>
          <a:xfrm>
            <a:off x="538558" y="1689269"/>
            <a:ext cx="6267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err="1"/>
              <a:t>Jquery</a:t>
            </a:r>
            <a:r>
              <a:rPr kumimoji="1" lang="en-US" altLang="ko-KR" dirty="0"/>
              <a:t> </a:t>
            </a:r>
            <a:r>
              <a:rPr kumimoji="1" lang="ko-KR" altLang="en-US" dirty="0"/>
              <a:t>라이브러리 불러오기 </a:t>
            </a:r>
            <a:r>
              <a:rPr kumimoji="1" lang="en-US" altLang="ko-KR" dirty="0"/>
              <a:t>/ Local server </a:t>
            </a:r>
            <a:r>
              <a:rPr kumimoji="1" lang="ko-KR" altLang="en-US" dirty="0"/>
              <a:t>혹은 </a:t>
            </a:r>
            <a:r>
              <a:rPr kumimoji="1" lang="en-US" altLang="ko-KR" dirty="0"/>
              <a:t>CDN </a:t>
            </a:r>
            <a:r>
              <a:rPr kumimoji="1" lang="ko-KR" altLang="en-US" dirty="0"/>
              <a:t>사용</a:t>
            </a:r>
            <a:endParaRPr kumimoji="1" lang="en-US" altLang="ko-KR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5A5F63FA-EC78-E84C-A63F-40940E869D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5915" y="2352624"/>
            <a:ext cx="4641420" cy="68372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A685E2A-A9F1-3A4F-8373-2027174E37D3}"/>
              </a:ext>
            </a:extLst>
          </p:cNvPr>
          <p:cNvSpPr txBox="1"/>
          <p:nvPr/>
        </p:nvSpPr>
        <p:spPr>
          <a:xfrm>
            <a:off x="6464953" y="5910671"/>
            <a:ext cx="51892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en-US" altLang="ko-KR" dirty="0"/>
              <a:t>Id 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바탕으로 </a:t>
            </a:r>
            <a:r>
              <a:rPr kumimoji="1" lang="en-US" altLang="ko-KR" dirty="0"/>
              <a:t>input </a:t>
            </a:r>
            <a:r>
              <a:rPr kumimoji="1" lang="ko-KR" altLang="en-US" dirty="0"/>
              <a:t>요소에 있는 데이터 </a:t>
            </a:r>
            <a:r>
              <a:rPr kumimoji="1" lang="en-US" altLang="ko-KR" dirty="0"/>
              <a:t>get</a:t>
            </a:r>
          </a:p>
          <a:p>
            <a:pPr marL="342900" indent="-342900">
              <a:buAutoNum type="arabicPeriod"/>
            </a:pPr>
            <a:r>
              <a:rPr kumimoji="1" lang="en-US" altLang="ko-KR" dirty="0"/>
              <a:t>Ajax post 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통해 해당 데이터를 전송</a:t>
            </a:r>
          </a:p>
        </p:txBody>
      </p:sp>
    </p:spTree>
    <p:extLst>
      <p:ext uri="{BB962C8B-B14F-4D97-AF65-F5344CB8AC3E}">
        <p14:creationId xmlns:p14="http://schemas.microsoft.com/office/powerpoint/2010/main" val="9782796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60609AA1-C8A2-D449-B166-A73CC2546DF0}"/>
              </a:ext>
            </a:extLst>
          </p:cNvPr>
          <p:cNvSpPr/>
          <p:nvPr/>
        </p:nvSpPr>
        <p:spPr>
          <a:xfrm>
            <a:off x="161982" y="392646"/>
            <a:ext cx="13637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dirty="0"/>
              <a:t>Server-Side</a:t>
            </a:r>
            <a:endParaRPr kumimoji="1"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4942F8B-1521-AC4E-83D7-F28AAD3FEF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242" y="1642821"/>
            <a:ext cx="6731715" cy="415914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2E250AD-4D01-0D4D-83CC-12C8C53AB1ED}"/>
              </a:ext>
            </a:extLst>
          </p:cNvPr>
          <p:cNvSpPr txBox="1"/>
          <p:nvPr/>
        </p:nvSpPr>
        <p:spPr>
          <a:xfrm>
            <a:off x="7697165" y="1759352"/>
            <a:ext cx="376494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 err="1"/>
              <a:t>Jquery</a:t>
            </a:r>
            <a:r>
              <a:rPr kumimoji="1" lang="en-US" altLang="ko-KR" b="1" dirty="0"/>
              <a:t> Ajax</a:t>
            </a:r>
          </a:p>
          <a:p>
            <a:r>
              <a:rPr kumimoji="1" lang="en-US" altLang="ko-KR" dirty="0"/>
              <a:t> - </a:t>
            </a:r>
            <a:r>
              <a:rPr kumimoji="1" lang="en-US" altLang="ko-KR" dirty="0" err="1"/>
              <a:t>Jquery</a:t>
            </a:r>
            <a:r>
              <a:rPr kumimoji="1" lang="en-US" altLang="ko-KR" dirty="0"/>
              <a:t> ajax 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통해 서버에 </a:t>
            </a:r>
            <a:r>
              <a:rPr kumimoji="1" lang="en-US" altLang="ko-KR" dirty="0"/>
              <a:t>Post</a:t>
            </a:r>
          </a:p>
          <a:p>
            <a:r>
              <a:rPr kumimoji="1" lang="ko-KR" altLang="en-US" dirty="0"/>
              <a:t>방식으로 데이터를 전송</a:t>
            </a:r>
            <a:endParaRPr kumimoji="1" lang="en-US" altLang="ko-KR" dirty="0"/>
          </a:p>
          <a:p>
            <a:endParaRPr kumimoji="1"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2A97BD3-71ED-A043-85E7-9DE73A5FBA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9013" y="3001324"/>
            <a:ext cx="1524000" cy="11811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94DEAF24-7570-F241-96D3-E6D2AEA59CFB}"/>
              </a:ext>
            </a:extLst>
          </p:cNvPr>
          <p:cNvSpPr/>
          <p:nvPr/>
        </p:nvSpPr>
        <p:spPr>
          <a:xfrm>
            <a:off x="7779013" y="4506615"/>
            <a:ext cx="335643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dirty="0" err="1"/>
              <a:t>Req.body</a:t>
            </a:r>
            <a:r>
              <a:rPr kumimoji="1" lang="en-US" altLang="ko-KR" dirty="0"/>
              <a:t>.{ajax payload name}</a:t>
            </a:r>
          </a:p>
          <a:p>
            <a:r>
              <a:rPr kumimoji="1" lang="ko-KR" altLang="en-US" dirty="0" err="1"/>
              <a:t>으로</a:t>
            </a:r>
            <a:r>
              <a:rPr kumimoji="1" lang="ko-KR" altLang="en-US" dirty="0"/>
              <a:t> </a:t>
            </a:r>
            <a:r>
              <a:rPr kumimoji="1" lang="en-US" altLang="ko-KR" dirty="0"/>
              <a:t>Request</a:t>
            </a:r>
            <a:r>
              <a:rPr kumimoji="1" lang="ko-KR" altLang="en-US" dirty="0"/>
              <a:t> </a:t>
            </a:r>
            <a:r>
              <a:rPr kumimoji="1" lang="en-US" altLang="ko-KR" dirty="0"/>
              <a:t>body data parse</a:t>
            </a:r>
          </a:p>
        </p:txBody>
      </p:sp>
    </p:spTree>
    <p:extLst>
      <p:ext uri="{BB962C8B-B14F-4D97-AF65-F5344CB8AC3E}">
        <p14:creationId xmlns:p14="http://schemas.microsoft.com/office/powerpoint/2010/main" val="365156580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DCC2FF9-AE98-EF45-A105-009C2A83BB8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72719" y="380472"/>
            <a:ext cx="3748351" cy="457517"/>
          </a:xfrm>
        </p:spPr>
        <p:txBody>
          <a:bodyPr>
            <a:normAutofit fontScale="85000" lnSpcReduction="10000"/>
          </a:bodyPr>
          <a:lstStyle/>
          <a:p>
            <a:r>
              <a:rPr kumimoji="1" lang="en-US" altLang="ko-KR" sz="2800" dirty="0"/>
              <a:t>Front-end HTML JQUERY</a:t>
            </a:r>
            <a:endParaRPr kumimoji="1" lang="ko-KR" altLang="en-US" sz="2800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DAB9B0D-D385-D748-98AE-6EB7575DA4B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kumimoji="1" lang="en-US" altLang="ko-KR" dirty="0"/>
              <a:t>HTML </a:t>
            </a:r>
            <a:r>
              <a:rPr kumimoji="1" lang="ko-KR" altLang="en-US" dirty="0"/>
              <a:t>학습 참고자료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D6BF520-3009-8A44-A5DE-DF26D0AAF1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4634" y="1534332"/>
            <a:ext cx="7822731" cy="416012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9DE9B88-880F-E94A-9A53-D7465EC69522}"/>
              </a:ext>
            </a:extLst>
          </p:cNvPr>
          <p:cNvSpPr txBox="1"/>
          <p:nvPr/>
        </p:nvSpPr>
        <p:spPr>
          <a:xfrm>
            <a:off x="4515854" y="6021469"/>
            <a:ext cx="3160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R" dirty="0"/>
              <a:t>https://www.w3schools.com/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5661182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3">
            <a:extLst>
              <a:ext uri="{FF2B5EF4-FFF2-40B4-BE49-F238E27FC236}">
                <a16:creationId xmlns:a16="http://schemas.microsoft.com/office/drawing/2014/main" id="{705B06C5-8075-4CCC-B382-B969C830CF1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466975" y="2885281"/>
            <a:ext cx="7258050" cy="1087438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altLang="ko-KR" sz="4300" dirty="0">
                <a:latin typeface="Daum" charset="-127"/>
                <a:ea typeface="Daum" charset="-127"/>
                <a:cs typeface="Daum" charset="-127"/>
              </a:rPr>
              <a:t>MYSQL Nodejs</a:t>
            </a:r>
          </a:p>
          <a:p>
            <a:pPr marL="0" indent="0" algn="ctr">
              <a:buNone/>
            </a:pPr>
            <a:r>
              <a:rPr lang="en-US" altLang="ko-KR" sz="2600" dirty="0" err="1">
                <a:latin typeface="Daum" charset="-127"/>
                <a:ea typeface="Daum" charset="-127"/>
                <a:cs typeface="Daum" charset="-127"/>
              </a:rPr>
              <a:t>Mysql</a:t>
            </a:r>
            <a:r>
              <a:rPr lang="en-US" altLang="ko-KR" sz="2600" dirty="0">
                <a:latin typeface="Daum" charset="-127"/>
                <a:ea typeface="Daum" charset="-127"/>
                <a:cs typeface="Daum" charset="-127"/>
              </a:rPr>
              <a:t> </a:t>
            </a:r>
            <a:r>
              <a:rPr lang="ko-KR" altLang="en-US" sz="2600" dirty="0">
                <a:latin typeface="Daum" charset="-127"/>
                <a:ea typeface="Daum" charset="-127"/>
                <a:cs typeface="Daum" charset="-127"/>
              </a:rPr>
              <a:t>연동</a:t>
            </a:r>
            <a:endParaRPr lang="en-US" altLang="ko-KR" sz="2600" dirty="0">
              <a:latin typeface="Daum" charset="-127"/>
              <a:ea typeface="Daum" charset="-127"/>
              <a:cs typeface="Daum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709829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5">
            <a:extLst>
              <a:ext uri="{FF2B5EF4-FFF2-40B4-BE49-F238E27FC236}">
                <a16:creationId xmlns:a16="http://schemas.microsoft.com/office/drawing/2014/main" id="{D8C1141A-BE37-A245-B709-32D490FFC67C}"/>
              </a:ext>
            </a:extLst>
          </p:cNvPr>
          <p:cNvSpPr txBox="1"/>
          <p:nvPr/>
        </p:nvSpPr>
        <p:spPr>
          <a:xfrm>
            <a:off x="501445" y="383459"/>
            <a:ext cx="1460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Nodejs </a:t>
            </a:r>
            <a:r>
              <a:rPr kumimoji="1" lang="ko-KR" altLang="en-US" dirty="0"/>
              <a:t>설치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08425F5-7972-F24A-A28D-7EF22BAAACF3}"/>
              </a:ext>
            </a:extLst>
          </p:cNvPr>
          <p:cNvSpPr/>
          <p:nvPr/>
        </p:nvSpPr>
        <p:spPr>
          <a:xfrm>
            <a:off x="4295795" y="930343"/>
            <a:ext cx="36004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R" dirty="0">
                <a:hlinkClick r:id="rId2"/>
              </a:rPr>
              <a:t>https://nodejs.org/ko/download/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7142ED3-919E-D346-8007-FD19FEA491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6332" y="1895024"/>
            <a:ext cx="6479333" cy="4347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11588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83C4B57-08D6-1746-AFFE-04579361259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/>
              <a:t>MYSQL </a:t>
            </a:r>
            <a:r>
              <a:rPr kumimoji="1" lang="ko-KR" altLang="en-US" dirty="0"/>
              <a:t>연동 준비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A6B3BAA-DD92-D44F-8C1C-733A06C0F5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70000" lnSpcReduction="20000"/>
          </a:bodyPr>
          <a:lstStyle/>
          <a:p>
            <a:r>
              <a:rPr kumimoji="1" lang="en-US" altLang="ko-KR" dirty="0" err="1"/>
              <a:t>Npm</a:t>
            </a:r>
            <a:r>
              <a:rPr kumimoji="1" lang="en-US" altLang="ko-KR" dirty="0"/>
              <a:t> </a:t>
            </a:r>
            <a:r>
              <a:rPr kumimoji="1" lang="en-US" altLang="ko-KR" dirty="0" err="1"/>
              <a:t>mysql</a:t>
            </a:r>
            <a:r>
              <a:rPr kumimoji="1" lang="en-US" altLang="ko-KR" dirty="0"/>
              <a:t> module Install</a:t>
            </a:r>
            <a:endParaRPr kumimoji="1"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7ED30BA-8D0C-314E-AFBC-D53EDC865603}"/>
              </a:ext>
            </a:extLst>
          </p:cNvPr>
          <p:cNvSpPr/>
          <p:nvPr/>
        </p:nvSpPr>
        <p:spPr>
          <a:xfrm>
            <a:off x="6854339" y="2330395"/>
            <a:ext cx="4332101" cy="2898183"/>
          </a:xfrm>
          <a:prstGeom prst="rect">
            <a:avLst/>
          </a:prstGeom>
          <a:solidFill>
            <a:srgbClr val="009051">
              <a:alpha val="26275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519711E-3407-7648-9289-CC7B47BF3E2C}"/>
              </a:ext>
            </a:extLst>
          </p:cNvPr>
          <p:cNvSpPr/>
          <p:nvPr/>
        </p:nvSpPr>
        <p:spPr>
          <a:xfrm>
            <a:off x="7005818" y="3793243"/>
            <a:ext cx="3936538" cy="762001"/>
          </a:xfrm>
          <a:prstGeom prst="rect">
            <a:avLst/>
          </a:prstGeom>
          <a:solidFill>
            <a:srgbClr val="00905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sz="1400" dirty="0">
                <a:solidFill>
                  <a:prstClr val="white"/>
                </a:solidFill>
                <a:latin typeface="NanumGothicOTF" charset="-127"/>
                <a:ea typeface="NanumGothicOTF" charset="-127"/>
                <a:cs typeface="NanumGothicOTF" charset="-127"/>
              </a:rPr>
              <a:t>Web Application Server (WAS)</a:t>
            </a:r>
          </a:p>
          <a:p>
            <a:pPr lvl="0" algn="ctr"/>
            <a:r>
              <a:rPr kumimoji="1" lang="en-US" altLang="ko-KR" dirty="0">
                <a:latin typeface="NanumGothicOTF" charset="-127"/>
                <a:ea typeface="NanumGothicOTF" charset="-127"/>
                <a:cs typeface="NanumGothicOTF" charset="-127"/>
              </a:rPr>
              <a:t>NODE JS</a:t>
            </a:r>
            <a:endParaRPr kumimoji="1" lang="en-US" altLang="ko-KR" sz="1400" dirty="0">
              <a:solidFill>
                <a:prstClr val="white"/>
              </a:solidFill>
              <a:latin typeface="NanumGothicOTF" charset="-127"/>
              <a:ea typeface="NanumGothicOTF" charset="-127"/>
              <a:cs typeface="NanumGothicOTF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64F68B4-A360-BB4B-862F-38A15343BE4E}"/>
              </a:ext>
            </a:extLst>
          </p:cNvPr>
          <p:cNvSpPr/>
          <p:nvPr/>
        </p:nvSpPr>
        <p:spPr>
          <a:xfrm>
            <a:off x="7005818" y="2869915"/>
            <a:ext cx="3936538" cy="762001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dirty="0" err="1">
                <a:solidFill>
                  <a:prstClr val="white"/>
                </a:solidFill>
                <a:latin typeface="NanumGothicOTF" charset="-127"/>
                <a:ea typeface="NanumGothicOTF" charset="-127"/>
                <a:cs typeface="NanumGothicOTF" charset="-127"/>
              </a:rPr>
              <a:t>Mysql</a:t>
            </a:r>
            <a:r>
              <a:rPr kumimoji="1" lang="en-US" altLang="ko-KR" dirty="0">
                <a:solidFill>
                  <a:prstClr val="white"/>
                </a:solidFill>
                <a:latin typeface="NanumGothicOTF" charset="-127"/>
                <a:ea typeface="NanumGothicOTF" charset="-127"/>
                <a:cs typeface="NanumGothicOTF" charset="-127"/>
              </a:rPr>
              <a:t> Connector</a:t>
            </a:r>
          </a:p>
          <a:p>
            <a:pPr lvl="0" algn="ctr"/>
            <a:r>
              <a:rPr kumimoji="1" lang="en-US" altLang="ko-KR" dirty="0">
                <a:solidFill>
                  <a:prstClr val="white"/>
                </a:solidFill>
                <a:latin typeface="NanumGothicOTF" charset="-127"/>
                <a:ea typeface="NanumGothicOTF" charset="-127"/>
                <a:cs typeface="NanumGothicOTF" charset="-127"/>
              </a:rPr>
              <a:t>(</a:t>
            </a:r>
            <a:r>
              <a:rPr kumimoji="1" lang="en-US" altLang="ko-KR" dirty="0" err="1">
                <a:solidFill>
                  <a:prstClr val="white"/>
                </a:solidFill>
                <a:latin typeface="NanumGothicOTF" charset="-127"/>
                <a:ea typeface="NanumGothicOTF" charset="-127"/>
                <a:cs typeface="NanumGothicOTF" charset="-127"/>
              </a:rPr>
              <a:t>npm</a:t>
            </a:r>
            <a:r>
              <a:rPr kumimoji="1" lang="en-US" altLang="ko-KR" dirty="0">
                <a:solidFill>
                  <a:prstClr val="white"/>
                </a:solidFill>
                <a:latin typeface="NanumGothicOTF" charset="-127"/>
                <a:ea typeface="NanumGothicOTF" charset="-127"/>
                <a:cs typeface="NanumGothicOTF" charset="-127"/>
              </a:rPr>
              <a:t> </a:t>
            </a:r>
            <a:r>
              <a:rPr kumimoji="1" lang="en-US" altLang="ko-KR" dirty="0" err="1">
                <a:solidFill>
                  <a:prstClr val="white"/>
                </a:solidFill>
                <a:latin typeface="NanumGothicOTF" charset="-127"/>
                <a:ea typeface="NanumGothicOTF" charset="-127"/>
                <a:cs typeface="NanumGothicOTF" charset="-127"/>
              </a:rPr>
              <a:t>mysql</a:t>
            </a:r>
            <a:r>
              <a:rPr kumimoji="1" lang="en-US" altLang="ko-KR" dirty="0">
                <a:solidFill>
                  <a:prstClr val="white"/>
                </a:solidFill>
                <a:latin typeface="NanumGothicOTF" charset="-127"/>
                <a:ea typeface="NanumGothicOTF" charset="-127"/>
                <a:cs typeface="NanumGothicOTF" charset="-127"/>
              </a:rPr>
              <a:t>)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717DD1D-6C72-9C46-986A-D655D09AC1E9}"/>
              </a:ext>
            </a:extLst>
          </p:cNvPr>
          <p:cNvSpPr/>
          <p:nvPr/>
        </p:nvSpPr>
        <p:spPr>
          <a:xfrm>
            <a:off x="1597427" y="1782333"/>
            <a:ext cx="3055854" cy="4128654"/>
          </a:xfrm>
          <a:prstGeom prst="rect">
            <a:avLst/>
          </a:prstGeom>
          <a:solidFill>
            <a:srgbClr val="009051">
              <a:alpha val="26275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67FFD89-629D-CE44-9195-EBB2537A7773}"/>
              </a:ext>
            </a:extLst>
          </p:cNvPr>
          <p:cNvSpPr/>
          <p:nvPr/>
        </p:nvSpPr>
        <p:spPr>
          <a:xfrm>
            <a:off x="1758602" y="2869915"/>
            <a:ext cx="2646218" cy="26462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>
                <a:latin typeface="NanumGothicOTF" charset="-127"/>
                <a:ea typeface="NanumGothicOTF" charset="-127"/>
                <a:cs typeface="NanumGothicOTF" charset="-127"/>
              </a:rPr>
              <a:t>Database </a:t>
            </a:r>
          </a:p>
          <a:p>
            <a:pPr algn="ctr"/>
            <a:r>
              <a:rPr kumimoji="1" lang="en-US" altLang="ko-KR" sz="1400" dirty="0">
                <a:latin typeface="NanumGothicOTF" charset="-127"/>
                <a:ea typeface="NanumGothicOTF" charset="-127"/>
                <a:cs typeface="NanumGothicOTF" charset="-127"/>
              </a:rPr>
              <a:t>Management System</a:t>
            </a:r>
          </a:p>
          <a:p>
            <a:pPr algn="ctr"/>
            <a:endParaRPr kumimoji="1" lang="en-US" altLang="ko-KR" dirty="0">
              <a:latin typeface="NanumGothicOTF" charset="-127"/>
              <a:ea typeface="NanumGothicOTF" charset="-127"/>
              <a:cs typeface="NanumGothicOTF" charset="-127"/>
            </a:endParaRPr>
          </a:p>
          <a:p>
            <a:pPr algn="ctr"/>
            <a:r>
              <a:rPr kumimoji="1" lang="en-US" altLang="ko-KR" sz="2400" dirty="0">
                <a:latin typeface="NanumGothicOTF" charset="-127"/>
                <a:ea typeface="NanumGothicOTF" charset="-127"/>
                <a:cs typeface="NanumGothicOTF" charset="-127"/>
              </a:rPr>
              <a:t>MYSQL</a:t>
            </a:r>
            <a:endParaRPr kumimoji="1" lang="ko-KR" altLang="en-US" sz="2400" dirty="0">
              <a:latin typeface="NanumGothicOTF" charset="-127"/>
              <a:ea typeface="NanumGothicOTF" charset="-127"/>
              <a:cs typeface="NanumGothicOTF" charset="-127"/>
            </a:endParaRPr>
          </a:p>
        </p:txBody>
      </p:sp>
      <p:sp>
        <p:nvSpPr>
          <p:cNvPr id="12" name="텍스트 상자 16">
            <a:extLst>
              <a:ext uri="{FF2B5EF4-FFF2-40B4-BE49-F238E27FC236}">
                <a16:creationId xmlns:a16="http://schemas.microsoft.com/office/drawing/2014/main" id="{1C7FF918-9B0C-F646-ACE3-B66253A205EA}"/>
              </a:ext>
            </a:extLst>
          </p:cNvPr>
          <p:cNvSpPr txBox="1"/>
          <p:nvPr/>
        </p:nvSpPr>
        <p:spPr>
          <a:xfrm>
            <a:off x="2671181" y="2215472"/>
            <a:ext cx="841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>
                <a:latin typeface="NanumGothicOTF" charset="-127"/>
                <a:ea typeface="NanumGothicOTF" charset="-127"/>
                <a:cs typeface="NanumGothicOTF" charset="-127"/>
              </a:rPr>
              <a:t>DBMS</a:t>
            </a:r>
            <a:endParaRPr kumimoji="1" lang="ko-KR" altLang="en-US" dirty="0">
              <a:latin typeface="NanumGothicOTF" charset="-127"/>
              <a:ea typeface="NanumGothicOTF" charset="-127"/>
              <a:cs typeface="NanumGothicOTF" charset="-127"/>
            </a:endParaRPr>
          </a:p>
        </p:txBody>
      </p:sp>
      <p:cxnSp>
        <p:nvCxnSpPr>
          <p:cNvPr id="14" name="꺾인 연결선[E] 13">
            <a:extLst>
              <a:ext uri="{FF2B5EF4-FFF2-40B4-BE49-F238E27FC236}">
                <a16:creationId xmlns:a16="http://schemas.microsoft.com/office/drawing/2014/main" id="{E3BB6F99-7738-7F47-8DDF-82DE1AF97AE4}"/>
              </a:ext>
            </a:extLst>
          </p:cNvPr>
          <p:cNvCxnSpPr>
            <a:stCxn id="8" idx="1"/>
          </p:cNvCxnSpPr>
          <p:nvPr/>
        </p:nvCxnSpPr>
        <p:spPr>
          <a:xfrm rot="10800000" flipV="1">
            <a:off x="4404820" y="4174244"/>
            <a:ext cx="2600998" cy="2736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E7154AA7-424A-2D46-8DBE-533773DF9DDB}"/>
              </a:ext>
            </a:extLst>
          </p:cNvPr>
          <p:cNvSpPr txBox="1"/>
          <p:nvPr/>
        </p:nvSpPr>
        <p:spPr>
          <a:xfrm>
            <a:off x="4764553" y="3589777"/>
            <a:ext cx="19226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 err="1"/>
              <a:t>Mysql</a:t>
            </a:r>
            <a:r>
              <a:rPr kumimoji="1" lang="en-US" altLang="ko-KR" sz="1200" dirty="0"/>
              <a:t> connector</a:t>
            </a:r>
            <a:r>
              <a:rPr kumimoji="1" lang="ko-KR" altLang="en-US" sz="1200" dirty="0"/>
              <a:t> </a:t>
            </a:r>
            <a:r>
              <a:rPr kumimoji="1" lang="ko-KR" altLang="en-US" sz="1200" dirty="0" err="1"/>
              <a:t>를</a:t>
            </a:r>
            <a:r>
              <a:rPr kumimoji="1" lang="ko-KR" altLang="en-US" sz="1200" dirty="0"/>
              <a:t> 통해</a:t>
            </a:r>
            <a:endParaRPr kumimoji="1" lang="en-US" altLang="ko-KR" sz="1200" dirty="0"/>
          </a:p>
          <a:p>
            <a:r>
              <a:rPr kumimoji="1" lang="en-US" altLang="ko-KR" sz="1200" dirty="0"/>
              <a:t>SQL query </a:t>
            </a:r>
            <a:r>
              <a:rPr kumimoji="1" lang="ko-KR" altLang="en-US" sz="1200" dirty="0"/>
              <a:t>구문 전송</a:t>
            </a:r>
            <a:endParaRPr kumimoji="1"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197855291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3">
            <a:extLst>
              <a:ext uri="{FF2B5EF4-FFF2-40B4-BE49-F238E27FC236}">
                <a16:creationId xmlns:a16="http://schemas.microsoft.com/office/drawing/2014/main" id="{1FE55820-1F21-0F46-951D-7084BBD977E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72720" y="380472"/>
            <a:ext cx="2580640" cy="457517"/>
          </a:xfrm>
        </p:spPr>
        <p:txBody>
          <a:bodyPr/>
          <a:lstStyle/>
          <a:p>
            <a:r>
              <a:rPr kumimoji="1" lang="en-US" altLang="ko-KR" dirty="0"/>
              <a:t>MYSQL </a:t>
            </a:r>
            <a:r>
              <a:rPr kumimoji="1" lang="ko-KR" altLang="en-US" dirty="0"/>
              <a:t>연동 준비</a:t>
            </a:r>
          </a:p>
        </p:txBody>
      </p:sp>
      <p:sp>
        <p:nvSpPr>
          <p:cNvPr id="8" name="텍스트 개체 틀 4">
            <a:extLst>
              <a:ext uri="{FF2B5EF4-FFF2-40B4-BE49-F238E27FC236}">
                <a16:creationId xmlns:a16="http://schemas.microsoft.com/office/drawing/2014/main" id="{76039AC7-051B-EC49-B42D-E131B13A101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2720" y="840476"/>
            <a:ext cx="2580640" cy="340890"/>
          </a:xfrm>
        </p:spPr>
        <p:txBody>
          <a:bodyPr>
            <a:normAutofit fontScale="70000" lnSpcReduction="20000"/>
          </a:bodyPr>
          <a:lstStyle/>
          <a:p>
            <a:r>
              <a:rPr kumimoji="1" lang="en-US" altLang="ko-KR" dirty="0" err="1"/>
              <a:t>Npm</a:t>
            </a:r>
            <a:r>
              <a:rPr kumimoji="1" lang="en-US" altLang="ko-KR" dirty="0"/>
              <a:t> </a:t>
            </a:r>
            <a:r>
              <a:rPr kumimoji="1" lang="en-US" altLang="ko-KR" dirty="0" err="1"/>
              <a:t>mysql</a:t>
            </a:r>
            <a:r>
              <a:rPr kumimoji="1" lang="en-US" altLang="ko-KR" dirty="0"/>
              <a:t> module Install</a:t>
            </a:r>
            <a:endParaRPr kumimoji="1" lang="ko-KR" altLang="en-US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5B1BEBF7-F69B-0641-8EA4-F8EE2C8EAE50}"/>
              </a:ext>
            </a:extLst>
          </p:cNvPr>
          <p:cNvGrpSpPr/>
          <p:nvPr/>
        </p:nvGrpSpPr>
        <p:grpSpPr>
          <a:xfrm>
            <a:off x="2397944" y="5398596"/>
            <a:ext cx="7396111" cy="743694"/>
            <a:chOff x="1489512" y="1860556"/>
            <a:chExt cx="9212974" cy="864536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48E910C7-754D-874B-B62E-04D0AA95E4FF}"/>
                </a:ext>
              </a:extLst>
            </p:cNvPr>
            <p:cNvSpPr/>
            <p:nvPr/>
          </p:nvSpPr>
          <p:spPr>
            <a:xfrm>
              <a:off x="1489512" y="2171642"/>
              <a:ext cx="9212974" cy="55345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200" dirty="0">
                  <a:solidFill>
                    <a:srgbClr val="D4D4D4"/>
                  </a:solidFill>
                  <a:latin typeface="Menlo" charset="0"/>
                </a:rPr>
                <a:t>Command ) </a:t>
              </a:r>
              <a:r>
                <a:rPr lang="en-US" altLang="ko-KR" sz="1200" dirty="0" err="1">
                  <a:solidFill>
                    <a:srgbClr val="D4D4D4"/>
                  </a:solidFill>
                  <a:latin typeface="Menlo" charset="0"/>
                </a:rPr>
                <a:t>npm</a:t>
              </a:r>
              <a:r>
                <a:rPr lang="en-US" altLang="ko-KR" sz="1200" dirty="0">
                  <a:solidFill>
                    <a:srgbClr val="D4D4D4"/>
                  </a:solidFill>
                  <a:latin typeface="Menlo" charset="0"/>
                </a:rPr>
                <a:t> install </a:t>
              </a:r>
              <a:r>
                <a:rPr lang="en-US" altLang="ko-KR" sz="1200" dirty="0" err="1">
                  <a:solidFill>
                    <a:srgbClr val="D4D4D4"/>
                  </a:solidFill>
                  <a:latin typeface="Menlo" charset="0"/>
                </a:rPr>
                <a:t>mysql</a:t>
              </a:r>
              <a:r>
                <a:rPr lang="en-US" altLang="ko-KR" sz="1200" dirty="0">
                  <a:solidFill>
                    <a:srgbClr val="D4D4D4"/>
                  </a:solidFill>
                  <a:latin typeface="Menlo" charset="0"/>
                </a:rPr>
                <a:t> --save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59E58077-A209-E04E-BB49-896CC8A97652}"/>
                </a:ext>
              </a:extLst>
            </p:cNvPr>
            <p:cNvSpPr/>
            <p:nvPr/>
          </p:nvSpPr>
          <p:spPr>
            <a:xfrm>
              <a:off x="1489514" y="1860556"/>
              <a:ext cx="9212972" cy="311085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/>
                <a:t>Terminal</a:t>
              </a:r>
              <a:endParaRPr kumimoji="1" lang="ko-KR" altLang="en-US" dirty="0"/>
            </a:p>
          </p:txBody>
        </p: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51399BB2-B52C-014E-AA64-C089BC4727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3750" y="1763231"/>
            <a:ext cx="5524500" cy="21336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F550EF7-36A2-5B4D-9717-7A47D98B1DD4}"/>
              </a:ext>
            </a:extLst>
          </p:cNvPr>
          <p:cNvSpPr txBox="1"/>
          <p:nvPr/>
        </p:nvSpPr>
        <p:spPr>
          <a:xfrm>
            <a:off x="3951630" y="4324548"/>
            <a:ext cx="42887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해당 모듈 상세정보 및 </a:t>
            </a:r>
            <a:r>
              <a:rPr kumimoji="1" lang="ko-KR" altLang="en-US" dirty="0" err="1"/>
              <a:t>메뉴얼</a:t>
            </a:r>
            <a:endParaRPr kumimoji="1" lang="en" altLang="ko-KR" dirty="0"/>
          </a:p>
          <a:p>
            <a:r>
              <a:rPr kumimoji="1" lang="en" altLang="ko-KR" dirty="0"/>
              <a:t>https://</a:t>
            </a:r>
            <a:r>
              <a:rPr kumimoji="1" lang="en" altLang="ko-KR" dirty="0" err="1"/>
              <a:t>www.npmjs.com</a:t>
            </a:r>
            <a:r>
              <a:rPr kumimoji="1" lang="en" altLang="ko-KR" dirty="0"/>
              <a:t>/package/</a:t>
            </a:r>
            <a:r>
              <a:rPr kumimoji="1" lang="en" altLang="ko-KR" dirty="0" err="1"/>
              <a:t>mysql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5009628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2029501-B9FF-BF4E-9F79-80F1ECD963B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ko-KR" dirty="0"/>
              <a:t>MYSQL </a:t>
            </a:r>
            <a:r>
              <a:rPr kumimoji="1" lang="ko-KR" altLang="en-US" dirty="0"/>
              <a:t>연동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EB18B9B-88A2-D949-8678-FED8187D378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70000" lnSpcReduction="20000"/>
          </a:bodyPr>
          <a:lstStyle/>
          <a:p>
            <a:r>
              <a:rPr kumimoji="1" lang="en-US" altLang="ko-KR" dirty="0"/>
              <a:t>DBMS connection </a:t>
            </a:r>
            <a:r>
              <a:rPr kumimoji="1" lang="ko-KR" altLang="en-US" dirty="0" err="1"/>
              <a:t>쿼리전송</a:t>
            </a:r>
            <a:r>
              <a:rPr kumimoji="1" lang="en-US" altLang="ko-KR" dirty="0"/>
              <a:t> </a:t>
            </a:r>
            <a:endParaRPr kumimoji="1"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2133F08-7FB7-AB45-8518-3BFE344354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257" y="1396337"/>
            <a:ext cx="4881398" cy="224968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632B645-75CB-6B41-B3DC-3F0657A895B4}"/>
              </a:ext>
            </a:extLst>
          </p:cNvPr>
          <p:cNvSpPr txBox="1"/>
          <p:nvPr/>
        </p:nvSpPr>
        <p:spPr>
          <a:xfrm>
            <a:off x="6724890" y="1782517"/>
            <a:ext cx="429790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Connection </a:t>
            </a:r>
            <a:r>
              <a:rPr kumimoji="1" lang="ko-KR" altLang="en-US" dirty="0"/>
              <a:t>수립</a:t>
            </a:r>
            <a:endParaRPr kumimoji="1" lang="en-US" altLang="ko-KR" dirty="0"/>
          </a:p>
          <a:p>
            <a:r>
              <a:rPr kumimoji="1" lang="ko-KR" altLang="en-US" dirty="0"/>
              <a:t> </a:t>
            </a:r>
            <a:r>
              <a:rPr kumimoji="1" lang="en-US" altLang="ko-KR" dirty="0"/>
              <a:t>- host : database end-point</a:t>
            </a:r>
          </a:p>
          <a:p>
            <a:r>
              <a:rPr kumimoji="1" lang="en-US" altLang="ko-KR" dirty="0"/>
              <a:t> - user : </a:t>
            </a:r>
            <a:r>
              <a:rPr kumimoji="1" lang="ko-KR" altLang="en-US" dirty="0"/>
              <a:t>접속할 </a:t>
            </a:r>
            <a:r>
              <a:rPr kumimoji="1" lang="en-US" altLang="ko-KR" dirty="0" err="1"/>
              <a:t>db</a:t>
            </a:r>
            <a:r>
              <a:rPr kumimoji="1" lang="en-US" altLang="ko-KR" dirty="0"/>
              <a:t> </a:t>
            </a:r>
            <a:r>
              <a:rPr kumimoji="1" lang="ko-KR" altLang="en-US" dirty="0"/>
              <a:t>계정</a:t>
            </a:r>
            <a:endParaRPr kumimoji="1" lang="en-US" altLang="ko-KR" dirty="0"/>
          </a:p>
          <a:p>
            <a:r>
              <a:rPr kumimoji="1" lang="ko-KR" altLang="en-US" dirty="0"/>
              <a:t> </a:t>
            </a:r>
            <a:r>
              <a:rPr kumimoji="1" lang="en-US" altLang="ko-KR" dirty="0"/>
              <a:t>- password : </a:t>
            </a:r>
            <a:r>
              <a:rPr kumimoji="1" lang="en-US" altLang="ko-KR" dirty="0" err="1"/>
              <a:t>db</a:t>
            </a:r>
            <a:r>
              <a:rPr kumimoji="1" lang="en-US" altLang="ko-KR" dirty="0"/>
              <a:t> </a:t>
            </a:r>
            <a:r>
              <a:rPr kumimoji="1" lang="ko-KR" altLang="en-US" dirty="0"/>
              <a:t>계정 비밀번호</a:t>
            </a:r>
            <a:endParaRPr kumimoji="1" lang="en-US" altLang="ko-KR" dirty="0"/>
          </a:p>
          <a:p>
            <a:r>
              <a:rPr kumimoji="1" lang="ko-KR" altLang="en-US" dirty="0"/>
              <a:t> </a:t>
            </a:r>
            <a:r>
              <a:rPr kumimoji="1" lang="en-US" altLang="ko-KR" dirty="0"/>
              <a:t>- database : </a:t>
            </a:r>
            <a:r>
              <a:rPr kumimoji="1" lang="ko-KR" altLang="en-US" dirty="0"/>
              <a:t>현재 사용할 데이터베이스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79DEE48-C421-2642-9CDE-B85D6907AD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7249" y="4204373"/>
            <a:ext cx="7937500" cy="1422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5B7CA7D-6887-4146-9CE6-1002041DD868}"/>
              </a:ext>
            </a:extLst>
          </p:cNvPr>
          <p:cNvSpPr txBox="1"/>
          <p:nvPr/>
        </p:nvSpPr>
        <p:spPr>
          <a:xfrm>
            <a:off x="4085481" y="5861927"/>
            <a:ext cx="40210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err="1"/>
              <a:t>Connection.connect</a:t>
            </a:r>
            <a:r>
              <a:rPr kumimoji="1" lang="en-US" altLang="ko-KR" dirty="0"/>
              <a:t> </a:t>
            </a:r>
            <a:r>
              <a:rPr kumimoji="1" lang="ko-KR" altLang="en-US" dirty="0"/>
              <a:t>이후 </a:t>
            </a:r>
            <a:r>
              <a:rPr kumimoji="1" lang="en-US" altLang="ko-KR" dirty="0"/>
              <a:t>query </a:t>
            </a:r>
            <a:r>
              <a:rPr kumimoji="1" lang="ko-KR" altLang="en-US" dirty="0"/>
              <a:t>전송</a:t>
            </a:r>
          </a:p>
        </p:txBody>
      </p:sp>
    </p:spTree>
    <p:extLst>
      <p:ext uri="{BB962C8B-B14F-4D97-AF65-F5344CB8AC3E}">
        <p14:creationId xmlns:p14="http://schemas.microsoft.com/office/powerpoint/2010/main" val="362168380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2628" y="6152298"/>
            <a:ext cx="2183892" cy="394716"/>
          </a:xfrm>
          <a:prstGeom prst="rect">
            <a:avLst/>
          </a:prstGeom>
        </p:spPr>
      </p:pic>
      <p:sp>
        <p:nvSpPr>
          <p:cNvPr id="5" name="텍스트 상자 4"/>
          <p:cNvSpPr txBox="1"/>
          <p:nvPr/>
        </p:nvSpPr>
        <p:spPr>
          <a:xfrm>
            <a:off x="3501700" y="2721274"/>
            <a:ext cx="51886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4000" dirty="0">
                <a:latin typeface="Daum" charset="-127"/>
                <a:ea typeface="Daum" charset="-127"/>
                <a:cs typeface="Daum" charset="-127"/>
              </a:rPr>
              <a:t>FINTECH ACADEMY</a:t>
            </a:r>
            <a:endParaRPr kumimoji="1" lang="ko-KR" altLang="en-US" sz="4000" dirty="0">
              <a:latin typeface="Daum" charset="-127"/>
              <a:ea typeface="Daum" charset="-127"/>
              <a:cs typeface="Daum" charset="-127"/>
            </a:endParaRPr>
          </a:p>
        </p:txBody>
      </p:sp>
      <p:sp>
        <p:nvSpPr>
          <p:cNvPr id="6" name="텍스트 상자 5"/>
          <p:cNvSpPr txBox="1"/>
          <p:nvPr/>
        </p:nvSpPr>
        <p:spPr>
          <a:xfrm>
            <a:off x="4496041" y="3429160"/>
            <a:ext cx="3199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latin typeface="Daum" charset="-127"/>
                <a:ea typeface="Daum" charset="-127"/>
                <a:cs typeface="Daum" charset="-127"/>
              </a:rPr>
              <a:t>핀테크 서비스 집중 개발과정</a:t>
            </a:r>
          </a:p>
        </p:txBody>
      </p:sp>
      <p:sp>
        <p:nvSpPr>
          <p:cNvPr id="7" name="텍스트 상자 6"/>
          <p:cNvSpPr txBox="1"/>
          <p:nvPr/>
        </p:nvSpPr>
        <p:spPr>
          <a:xfrm>
            <a:off x="4548141" y="3960332"/>
            <a:ext cx="30957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/>
              <a:t>‘Ki-Pay’</a:t>
            </a:r>
          </a:p>
          <a:p>
            <a:pPr algn="ctr"/>
            <a:endParaRPr kumimoji="1" lang="en-US" altLang="ko-KR" dirty="0"/>
          </a:p>
          <a:p>
            <a:pPr algn="ctr"/>
            <a:r>
              <a:rPr kumimoji="1" lang="en-US" altLang="ko-KR" dirty="0"/>
              <a:t>2</a:t>
            </a:r>
            <a:r>
              <a:rPr kumimoji="1" lang="ko-KR" altLang="en-US" dirty="0"/>
              <a:t>일차 간편결제 서비스 구성</a:t>
            </a:r>
          </a:p>
        </p:txBody>
      </p:sp>
    </p:spTree>
    <p:extLst>
      <p:ext uri="{BB962C8B-B14F-4D97-AF65-F5344CB8AC3E}">
        <p14:creationId xmlns:p14="http://schemas.microsoft.com/office/powerpoint/2010/main" val="192520570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172720" y="459130"/>
            <a:ext cx="2580640" cy="457517"/>
          </a:xfrm>
        </p:spPr>
        <p:txBody>
          <a:bodyPr>
            <a:normAutofit/>
          </a:bodyPr>
          <a:lstStyle/>
          <a:p>
            <a:r>
              <a:rPr kumimoji="1" lang="en-US" altLang="ko-KR" dirty="0"/>
              <a:t>KISAPAY </a:t>
            </a:r>
            <a:r>
              <a:rPr kumimoji="1" lang="ko-KR" altLang="en-US" dirty="0"/>
              <a:t>실습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kumimoji="1" lang="ko-KR" altLang="en-US" dirty="0"/>
              <a:t>프로젝트 구조 설명</a:t>
            </a: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9187" y="1956668"/>
            <a:ext cx="7993626" cy="3717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94079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172720" y="459130"/>
            <a:ext cx="2580640" cy="457517"/>
          </a:xfrm>
        </p:spPr>
        <p:txBody>
          <a:bodyPr>
            <a:normAutofit/>
          </a:bodyPr>
          <a:lstStyle/>
          <a:p>
            <a:r>
              <a:rPr kumimoji="1" lang="en-US" altLang="ko-KR" dirty="0"/>
              <a:t>KISAPAY </a:t>
            </a:r>
            <a:r>
              <a:rPr kumimoji="1" lang="ko-KR" altLang="en-US" dirty="0"/>
              <a:t>실습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kumimoji="1" lang="ko-KR" altLang="en-US" dirty="0"/>
              <a:t>프로젝트 구조 설명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683027" y="1898080"/>
            <a:ext cx="3055854" cy="4128654"/>
          </a:xfrm>
          <a:prstGeom prst="rect">
            <a:avLst/>
          </a:prstGeom>
          <a:solidFill>
            <a:srgbClr val="009051">
              <a:alpha val="26275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8272082" y="1898080"/>
            <a:ext cx="3462716" cy="4128654"/>
          </a:xfrm>
          <a:prstGeom prst="rect">
            <a:avLst/>
          </a:prstGeom>
          <a:solidFill>
            <a:srgbClr val="009051">
              <a:alpha val="26275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3932844" y="1898080"/>
            <a:ext cx="4199771" cy="4128654"/>
          </a:xfrm>
          <a:prstGeom prst="rect">
            <a:avLst/>
          </a:prstGeom>
          <a:solidFill>
            <a:srgbClr val="009051">
              <a:alpha val="26275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4064460" y="4869885"/>
            <a:ext cx="3936538" cy="762001"/>
          </a:xfrm>
          <a:prstGeom prst="rect">
            <a:avLst/>
          </a:prstGeom>
          <a:solidFill>
            <a:srgbClr val="00905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sz="1400" dirty="0">
                <a:solidFill>
                  <a:prstClr val="white"/>
                </a:solidFill>
                <a:latin typeface="NanumGothicOTF" charset="-127"/>
                <a:ea typeface="NanumGothicOTF" charset="-127"/>
                <a:cs typeface="NanumGothicOTF" charset="-127"/>
              </a:rPr>
              <a:t>Web Application Server (WAS)</a:t>
            </a:r>
          </a:p>
          <a:p>
            <a:pPr lvl="0" algn="ctr"/>
            <a:r>
              <a:rPr kumimoji="1" lang="en-US" altLang="ko-KR" dirty="0">
                <a:latin typeface="NanumGothicOTF" charset="-127"/>
                <a:ea typeface="NanumGothicOTF" charset="-127"/>
                <a:cs typeface="NanumGothicOTF" charset="-127"/>
              </a:rPr>
              <a:t>NODE JS</a:t>
            </a:r>
            <a:endParaRPr kumimoji="1" lang="en-US" altLang="ko-KR" sz="1400" dirty="0">
              <a:solidFill>
                <a:prstClr val="white"/>
              </a:solidFill>
              <a:latin typeface="NanumGothicOTF" charset="-127"/>
              <a:ea typeface="NanumGothicOTF" charset="-127"/>
              <a:cs typeface="NanumGothicOTF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4072311" y="2985662"/>
            <a:ext cx="3936538" cy="720436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sz="1400" dirty="0">
                <a:solidFill>
                  <a:prstClr val="white"/>
                </a:solidFill>
                <a:latin typeface="NanumGothicOTF" charset="-127"/>
                <a:ea typeface="NanumGothicOTF" charset="-127"/>
                <a:cs typeface="NanumGothicOTF" charset="-127"/>
              </a:rPr>
              <a:t>Web Application Server Framework</a:t>
            </a:r>
          </a:p>
          <a:p>
            <a:pPr lvl="0" algn="ctr"/>
            <a:r>
              <a:rPr kumimoji="1" lang="en-US" altLang="ko-KR" dirty="0" err="1">
                <a:solidFill>
                  <a:prstClr val="white"/>
                </a:solidFill>
                <a:latin typeface="NanumGothicOTF" charset="-127"/>
                <a:ea typeface="NanumGothicOTF" charset="-127"/>
                <a:cs typeface="NanumGothicOTF" charset="-127"/>
              </a:rPr>
              <a:t>ExpressJS</a:t>
            </a:r>
            <a:endParaRPr kumimoji="1" lang="en-US" altLang="ko-KR" sz="1400" dirty="0">
              <a:solidFill>
                <a:prstClr val="white"/>
              </a:solidFill>
              <a:latin typeface="NanumGothicOTF" charset="-127"/>
              <a:ea typeface="NanumGothicOTF" charset="-127"/>
              <a:cs typeface="NanumGothicOTF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844202" y="2985662"/>
            <a:ext cx="2646218" cy="26462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>
                <a:latin typeface="NanumGothicOTF" charset="-127"/>
                <a:ea typeface="NanumGothicOTF" charset="-127"/>
                <a:cs typeface="NanumGothicOTF" charset="-127"/>
              </a:rPr>
              <a:t>Database </a:t>
            </a:r>
          </a:p>
          <a:p>
            <a:pPr algn="ctr"/>
            <a:r>
              <a:rPr kumimoji="1" lang="en-US" altLang="ko-KR" sz="1400" dirty="0">
                <a:latin typeface="NanumGothicOTF" charset="-127"/>
                <a:ea typeface="NanumGothicOTF" charset="-127"/>
                <a:cs typeface="NanumGothicOTF" charset="-127"/>
              </a:rPr>
              <a:t>Management System</a:t>
            </a:r>
          </a:p>
          <a:p>
            <a:pPr algn="ctr"/>
            <a:endParaRPr kumimoji="1" lang="en-US" altLang="ko-KR" dirty="0">
              <a:latin typeface="NanumGothicOTF" charset="-127"/>
              <a:ea typeface="NanumGothicOTF" charset="-127"/>
              <a:cs typeface="NanumGothicOTF" charset="-127"/>
            </a:endParaRPr>
          </a:p>
          <a:p>
            <a:pPr algn="ctr"/>
            <a:r>
              <a:rPr kumimoji="1" lang="en-US" altLang="ko-KR" sz="2400" dirty="0">
                <a:latin typeface="NanumGothicOTF" charset="-127"/>
                <a:ea typeface="NanumGothicOTF" charset="-127"/>
                <a:cs typeface="NanumGothicOTF" charset="-127"/>
              </a:rPr>
              <a:t>MYSQL</a:t>
            </a:r>
            <a:endParaRPr kumimoji="1" lang="ko-KR" altLang="en-US" sz="2400" dirty="0">
              <a:latin typeface="NanumGothicOTF" charset="-127"/>
              <a:ea typeface="NanumGothicOTF" charset="-127"/>
              <a:cs typeface="NanumGothicOTF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8381075" y="2985662"/>
            <a:ext cx="3159760" cy="720436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sz="1400" dirty="0">
                <a:solidFill>
                  <a:prstClr val="white"/>
                </a:solidFill>
                <a:latin typeface="NanumGothicOTF" charset="-127"/>
                <a:ea typeface="NanumGothicOTF" charset="-127"/>
                <a:cs typeface="NanumGothicOTF" charset="-127"/>
              </a:rPr>
              <a:t>Responsive Web Framework</a:t>
            </a:r>
          </a:p>
          <a:p>
            <a:pPr lvl="0" algn="ctr"/>
            <a:r>
              <a:rPr kumimoji="1" lang="en-US" altLang="ko-KR" dirty="0" err="1">
                <a:solidFill>
                  <a:prstClr val="white"/>
                </a:solidFill>
                <a:latin typeface="NanumGothicOTF" charset="-127"/>
                <a:ea typeface="NanumGothicOTF" charset="-127"/>
                <a:cs typeface="NanumGothicOTF" charset="-127"/>
              </a:rPr>
              <a:t>Bootrstrap</a:t>
            </a:r>
            <a:endParaRPr kumimoji="1" lang="en-US" altLang="ko-KR" sz="1400" dirty="0">
              <a:solidFill>
                <a:prstClr val="white"/>
              </a:solidFill>
              <a:latin typeface="NanumGothicOTF" charset="-127"/>
              <a:ea typeface="NanumGothicOTF" charset="-127"/>
              <a:cs typeface="NanumGothicOTF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8381075" y="3906988"/>
            <a:ext cx="3159760" cy="720436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sz="1400" dirty="0">
                <a:solidFill>
                  <a:prstClr val="white"/>
                </a:solidFill>
                <a:latin typeface="NanumGothicOTF" charset="-127"/>
                <a:ea typeface="NanumGothicOTF" charset="-127"/>
                <a:cs typeface="NanumGothicOTF" charset="-127"/>
              </a:rPr>
              <a:t>DOM element control library</a:t>
            </a:r>
          </a:p>
          <a:p>
            <a:pPr lvl="0" algn="ctr"/>
            <a:r>
              <a:rPr kumimoji="1" lang="en-US" altLang="ko-KR" dirty="0" err="1">
                <a:solidFill>
                  <a:prstClr val="white"/>
                </a:solidFill>
                <a:latin typeface="NanumGothicOTF" charset="-127"/>
                <a:ea typeface="NanumGothicOTF" charset="-127"/>
                <a:cs typeface="NanumGothicOTF" charset="-127"/>
              </a:rPr>
              <a:t>Jqeury</a:t>
            </a:r>
            <a:endParaRPr kumimoji="1" lang="en-US" altLang="ko-KR" dirty="0">
              <a:solidFill>
                <a:prstClr val="white"/>
              </a:solidFill>
              <a:latin typeface="NanumGothicOTF" charset="-127"/>
              <a:ea typeface="NanumGothicOTF" charset="-127"/>
              <a:cs typeface="NanumGothicOTF" charset="-127"/>
            </a:endParaRPr>
          </a:p>
        </p:txBody>
      </p:sp>
      <p:sp>
        <p:nvSpPr>
          <p:cNvPr id="15" name="텍스트 상자 14"/>
          <p:cNvSpPr txBox="1"/>
          <p:nvPr/>
        </p:nvSpPr>
        <p:spPr>
          <a:xfrm>
            <a:off x="9351816" y="2415440"/>
            <a:ext cx="1241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>
                <a:latin typeface="NanumGothicOTF" charset="-127"/>
                <a:ea typeface="NanumGothicOTF" charset="-127"/>
                <a:cs typeface="NanumGothicOTF" charset="-127"/>
              </a:rPr>
              <a:t>Front-End</a:t>
            </a:r>
            <a:endParaRPr kumimoji="1" lang="ko-KR" altLang="en-US" dirty="0">
              <a:latin typeface="NanumGothicOTF" charset="-127"/>
              <a:ea typeface="NanumGothicOTF" charset="-127"/>
              <a:cs typeface="NanumGothicOTF" charset="-127"/>
            </a:endParaRPr>
          </a:p>
        </p:txBody>
      </p:sp>
      <p:sp>
        <p:nvSpPr>
          <p:cNvPr id="16" name="텍스트 상자 15"/>
          <p:cNvSpPr txBox="1"/>
          <p:nvPr/>
        </p:nvSpPr>
        <p:spPr>
          <a:xfrm>
            <a:off x="5357283" y="2331219"/>
            <a:ext cx="1366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>
                <a:latin typeface="NanumGothicOTF" charset="-127"/>
                <a:ea typeface="NanumGothicOTF" charset="-127"/>
                <a:cs typeface="NanumGothicOTF" charset="-127"/>
              </a:rPr>
              <a:t>Server Side</a:t>
            </a:r>
            <a:endParaRPr kumimoji="1" lang="ko-KR" altLang="en-US" dirty="0">
              <a:latin typeface="NanumGothicOTF" charset="-127"/>
              <a:ea typeface="NanumGothicOTF" charset="-127"/>
              <a:cs typeface="NanumGothicOTF" charset="-127"/>
            </a:endParaRPr>
          </a:p>
        </p:txBody>
      </p:sp>
      <p:sp>
        <p:nvSpPr>
          <p:cNvPr id="17" name="텍스트 상자 16"/>
          <p:cNvSpPr txBox="1"/>
          <p:nvPr/>
        </p:nvSpPr>
        <p:spPr>
          <a:xfrm>
            <a:off x="1756781" y="2331219"/>
            <a:ext cx="841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>
                <a:latin typeface="NanumGothicOTF" charset="-127"/>
                <a:ea typeface="NanumGothicOTF" charset="-127"/>
                <a:cs typeface="NanumGothicOTF" charset="-127"/>
              </a:rPr>
              <a:t>DBMS</a:t>
            </a:r>
            <a:endParaRPr kumimoji="1" lang="ko-KR" altLang="en-US" dirty="0">
              <a:latin typeface="NanumGothicOTF" charset="-127"/>
              <a:ea typeface="NanumGothicOTF" charset="-127"/>
              <a:cs typeface="NanumGothicOTF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064460" y="3906988"/>
            <a:ext cx="3936538" cy="762001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sz="1400" dirty="0" err="1">
                <a:solidFill>
                  <a:prstClr val="white"/>
                </a:solidFill>
                <a:latin typeface="NanumGothicOTF" charset="-127"/>
                <a:ea typeface="NanumGothicOTF" charset="-127"/>
                <a:cs typeface="NanumGothicOTF" charset="-127"/>
              </a:rPr>
              <a:t>Mysql</a:t>
            </a:r>
            <a:r>
              <a:rPr kumimoji="1" lang="en-US" altLang="ko-KR" sz="1400" dirty="0">
                <a:solidFill>
                  <a:prstClr val="white"/>
                </a:solidFill>
                <a:latin typeface="NanumGothicOTF" charset="-127"/>
                <a:ea typeface="NanumGothicOTF" charset="-127"/>
                <a:cs typeface="NanumGothicOTF" charset="-127"/>
              </a:rPr>
              <a:t> Connector, EJS </a:t>
            </a:r>
            <a:r>
              <a:rPr kumimoji="1" lang="en-US" altLang="ko-KR" sz="1400" dirty="0" err="1">
                <a:solidFill>
                  <a:prstClr val="white"/>
                </a:solidFill>
                <a:latin typeface="NanumGothicOTF" charset="-127"/>
                <a:ea typeface="NanumGothicOTF" charset="-127"/>
                <a:cs typeface="NanumGothicOTF" charset="-127"/>
              </a:rPr>
              <a:t>templete</a:t>
            </a:r>
            <a:r>
              <a:rPr kumimoji="1" lang="en-US" altLang="ko-KR" sz="1400" dirty="0">
                <a:solidFill>
                  <a:prstClr val="white"/>
                </a:solidFill>
                <a:latin typeface="NanumGothicOTF" charset="-127"/>
                <a:ea typeface="NanumGothicOTF" charset="-127"/>
                <a:cs typeface="NanumGothicOTF" charset="-127"/>
              </a:rPr>
              <a:t> View Library</a:t>
            </a:r>
          </a:p>
          <a:p>
            <a:pPr lvl="0" algn="ctr"/>
            <a:r>
              <a:rPr kumimoji="1" lang="en-US" altLang="ko-KR" sz="1400" dirty="0">
                <a:solidFill>
                  <a:prstClr val="white"/>
                </a:solidFill>
                <a:latin typeface="NanumGothicOTF" charset="-127"/>
                <a:ea typeface="NanumGothicOTF" charset="-127"/>
                <a:cs typeface="NanumGothicOTF" charset="-127"/>
              </a:rPr>
              <a:t>ETC</a:t>
            </a:r>
            <a:r>
              <a:rPr kumimoji="1" lang="mr-IN" altLang="ko-KR" sz="1400" dirty="0">
                <a:solidFill>
                  <a:prstClr val="white"/>
                </a:solidFill>
                <a:latin typeface="NanumGothicOTF" charset="-127"/>
                <a:ea typeface="NanumGothicOTF" charset="-127"/>
                <a:cs typeface="NanumGothicOTF" charset="-127"/>
              </a:rPr>
              <a:t>…</a:t>
            </a:r>
            <a:r>
              <a:rPr kumimoji="1" lang="en-US" altLang="ko-KR" sz="1400" dirty="0">
                <a:solidFill>
                  <a:prstClr val="white"/>
                </a:solidFill>
                <a:latin typeface="NanumGothicOTF" charset="-127"/>
                <a:ea typeface="NanumGothicOTF" charset="-127"/>
                <a:cs typeface="NanumGothicOTF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0875809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172720" y="459130"/>
            <a:ext cx="2580640" cy="457517"/>
          </a:xfrm>
        </p:spPr>
        <p:txBody>
          <a:bodyPr>
            <a:normAutofit fontScale="70000" lnSpcReduction="20000"/>
          </a:bodyPr>
          <a:lstStyle/>
          <a:p>
            <a:r>
              <a:rPr kumimoji="1" lang="en-US" altLang="ko-KR" dirty="0"/>
              <a:t>KISAPAY </a:t>
            </a:r>
            <a:r>
              <a:rPr kumimoji="1" lang="ko-KR" altLang="en-US" dirty="0"/>
              <a:t>실습</a:t>
            </a:r>
            <a:r>
              <a:rPr kumimoji="1" lang="en-US" altLang="ko-KR" dirty="0"/>
              <a:t>(</a:t>
            </a:r>
            <a:r>
              <a:rPr kumimoji="1" lang="ko-KR" altLang="en-US" dirty="0"/>
              <a:t>기본준비</a:t>
            </a:r>
            <a:r>
              <a:rPr kumimoji="1" lang="en-US" altLang="ko-KR" dirty="0"/>
              <a:t>)</a:t>
            </a:r>
            <a:endParaRPr kumimoji="1"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85000" lnSpcReduction="10000"/>
          </a:bodyPr>
          <a:lstStyle/>
          <a:p>
            <a:r>
              <a:rPr kumimoji="1" lang="en-US" altLang="ko-KR" dirty="0" err="1"/>
              <a:t>Npm</a:t>
            </a:r>
            <a:r>
              <a:rPr kumimoji="1" lang="en-US" altLang="ko-KR" dirty="0"/>
              <a:t> </a:t>
            </a:r>
            <a:r>
              <a:rPr kumimoji="1" lang="ko-KR" altLang="en-US" dirty="0"/>
              <a:t>환경 </a:t>
            </a:r>
            <a:r>
              <a:rPr kumimoji="1" lang="en-US" altLang="ko-KR" dirty="0"/>
              <a:t>/</a:t>
            </a:r>
            <a:r>
              <a:rPr kumimoji="1" lang="ko-KR" altLang="en-US" dirty="0"/>
              <a:t> </a:t>
            </a:r>
            <a:r>
              <a:rPr kumimoji="1" lang="en-US" altLang="ko-KR" dirty="0"/>
              <a:t>Express </a:t>
            </a:r>
            <a:r>
              <a:rPr kumimoji="1" lang="ko-KR" altLang="en-US" dirty="0"/>
              <a:t>설치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0578" y="1767336"/>
            <a:ext cx="5670843" cy="3625143"/>
          </a:xfrm>
          <a:prstGeom prst="rect">
            <a:avLst/>
          </a:prstGeom>
        </p:spPr>
      </p:pic>
      <p:sp>
        <p:nvSpPr>
          <p:cNvPr id="2" name="텍스트 상자 1"/>
          <p:cNvSpPr txBox="1"/>
          <p:nvPr/>
        </p:nvSpPr>
        <p:spPr>
          <a:xfrm>
            <a:off x="4459173" y="5742038"/>
            <a:ext cx="3273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새 프로젝트 작성 </a:t>
            </a:r>
            <a:r>
              <a:rPr kumimoji="1" lang="en-US" altLang="ko-KR" dirty="0"/>
              <a:t>(</a:t>
            </a:r>
            <a:r>
              <a:rPr kumimoji="1" lang="ko-KR" altLang="en-US" dirty="0"/>
              <a:t>폴더 설정</a:t>
            </a:r>
            <a:r>
              <a:rPr kumimoji="1" lang="en-US" altLang="ko-KR" dirty="0"/>
              <a:t>)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3414812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172720" y="459130"/>
            <a:ext cx="2580640" cy="457517"/>
          </a:xfrm>
        </p:spPr>
        <p:txBody>
          <a:bodyPr>
            <a:normAutofit fontScale="70000" lnSpcReduction="20000"/>
          </a:bodyPr>
          <a:lstStyle/>
          <a:p>
            <a:r>
              <a:rPr kumimoji="1" lang="en-US" altLang="ko-KR" dirty="0"/>
              <a:t>KISAPAY </a:t>
            </a:r>
            <a:r>
              <a:rPr kumimoji="1" lang="ko-KR" altLang="en-US" dirty="0"/>
              <a:t>실습</a:t>
            </a:r>
            <a:r>
              <a:rPr kumimoji="1" lang="en-US" altLang="ko-KR" dirty="0"/>
              <a:t>(</a:t>
            </a:r>
            <a:r>
              <a:rPr kumimoji="1" lang="ko-KR" altLang="en-US" dirty="0"/>
              <a:t>기본준비</a:t>
            </a:r>
            <a:r>
              <a:rPr kumimoji="1" lang="en-US" altLang="ko-KR" dirty="0"/>
              <a:t>)</a:t>
            </a:r>
            <a:endParaRPr kumimoji="1"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85000" lnSpcReduction="10000"/>
          </a:bodyPr>
          <a:lstStyle/>
          <a:p>
            <a:r>
              <a:rPr kumimoji="1" lang="en-US" altLang="ko-KR" dirty="0" err="1"/>
              <a:t>Npm</a:t>
            </a:r>
            <a:r>
              <a:rPr kumimoji="1" lang="en-US" altLang="ko-KR" dirty="0"/>
              <a:t> </a:t>
            </a:r>
            <a:r>
              <a:rPr kumimoji="1" lang="ko-KR" altLang="en-US" dirty="0"/>
              <a:t>환경 </a:t>
            </a:r>
            <a:r>
              <a:rPr kumimoji="1" lang="en-US" altLang="ko-KR" dirty="0"/>
              <a:t>/</a:t>
            </a:r>
            <a:r>
              <a:rPr kumimoji="1" lang="ko-KR" altLang="en-US" dirty="0"/>
              <a:t> </a:t>
            </a:r>
            <a:r>
              <a:rPr kumimoji="1" lang="en-US" altLang="ko-KR" dirty="0"/>
              <a:t>Express </a:t>
            </a:r>
            <a:r>
              <a:rPr kumimoji="1" lang="ko-KR" altLang="en-US" dirty="0"/>
              <a:t>설치</a:t>
            </a:r>
          </a:p>
        </p:txBody>
      </p:sp>
      <p:sp>
        <p:nvSpPr>
          <p:cNvPr id="2" name="텍스트 상자 1"/>
          <p:cNvSpPr txBox="1"/>
          <p:nvPr/>
        </p:nvSpPr>
        <p:spPr>
          <a:xfrm>
            <a:off x="4459173" y="6052066"/>
            <a:ext cx="3273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새 프로젝트 작성 </a:t>
            </a:r>
            <a:r>
              <a:rPr kumimoji="1" lang="en-US" altLang="ko-KR" dirty="0"/>
              <a:t>(</a:t>
            </a:r>
            <a:r>
              <a:rPr kumimoji="1" lang="ko-KR" altLang="en-US" dirty="0"/>
              <a:t>폴더 설정</a:t>
            </a:r>
            <a:r>
              <a:rPr kumimoji="1" lang="en-US" altLang="ko-KR" dirty="0"/>
              <a:t>)</a:t>
            </a:r>
            <a:endParaRPr kumimoji="1"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864" y="3068682"/>
            <a:ext cx="10538957" cy="285802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864" y="1651954"/>
            <a:ext cx="4525133" cy="2983384"/>
          </a:xfrm>
          <a:prstGeom prst="rect">
            <a:avLst/>
          </a:prstGeom>
        </p:spPr>
      </p:pic>
      <p:sp>
        <p:nvSpPr>
          <p:cNvPr id="9" name="텍스트 상자 8"/>
          <p:cNvSpPr txBox="1"/>
          <p:nvPr/>
        </p:nvSpPr>
        <p:spPr>
          <a:xfrm>
            <a:off x="6297433" y="1955172"/>
            <a:ext cx="309501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Terminal </a:t>
            </a:r>
            <a:r>
              <a:rPr kumimoji="1" lang="ko-KR" altLang="en-US" dirty="0"/>
              <a:t>을 사용하여 </a:t>
            </a:r>
            <a:endParaRPr kumimoji="1" lang="en-US" altLang="ko-KR" dirty="0"/>
          </a:p>
          <a:p>
            <a:r>
              <a:rPr kumimoji="1" lang="en-US" altLang="ko-KR" dirty="0"/>
              <a:t>NPM </a:t>
            </a:r>
            <a:r>
              <a:rPr kumimoji="1" lang="ko-KR" altLang="en-US" dirty="0"/>
              <a:t>을 통해</a:t>
            </a:r>
            <a:endParaRPr kumimoji="1" lang="en-US" altLang="ko-KR" dirty="0"/>
          </a:p>
          <a:p>
            <a:r>
              <a:rPr kumimoji="1" lang="en-US" altLang="ko-KR" dirty="0"/>
              <a:t>EXPRESS </a:t>
            </a:r>
            <a:r>
              <a:rPr kumimoji="1" lang="ko-KR" altLang="en-US" dirty="0"/>
              <a:t>프레임워크를 설치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17861335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172720" y="459130"/>
            <a:ext cx="2580640" cy="457517"/>
          </a:xfrm>
        </p:spPr>
        <p:txBody>
          <a:bodyPr>
            <a:normAutofit fontScale="70000" lnSpcReduction="20000"/>
          </a:bodyPr>
          <a:lstStyle/>
          <a:p>
            <a:r>
              <a:rPr kumimoji="1" lang="en-US" altLang="ko-KR" dirty="0"/>
              <a:t>KISAPAY </a:t>
            </a:r>
            <a:r>
              <a:rPr kumimoji="1" lang="ko-KR" altLang="en-US" dirty="0"/>
              <a:t>실습</a:t>
            </a:r>
            <a:r>
              <a:rPr kumimoji="1" lang="en-US" altLang="ko-KR" dirty="0"/>
              <a:t>(</a:t>
            </a:r>
            <a:r>
              <a:rPr kumimoji="1" lang="ko-KR" altLang="en-US" dirty="0"/>
              <a:t>기본준비</a:t>
            </a:r>
            <a:r>
              <a:rPr kumimoji="1" lang="en-US" altLang="ko-KR" dirty="0"/>
              <a:t>)</a:t>
            </a:r>
            <a:endParaRPr kumimoji="1"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85000" lnSpcReduction="10000"/>
          </a:bodyPr>
          <a:lstStyle/>
          <a:p>
            <a:r>
              <a:rPr kumimoji="1" lang="en-US" altLang="ko-KR" dirty="0" err="1"/>
              <a:t>Npm</a:t>
            </a:r>
            <a:r>
              <a:rPr kumimoji="1" lang="en-US" altLang="ko-KR" dirty="0"/>
              <a:t> </a:t>
            </a:r>
            <a:r>
              <a:rPr kumimoji="1" lang="ko-KR" altLang="en-US" dirty="0"/>
              <a:t>환경 </a:t>
            </a:r>
            <a:r>
              <a:rPr kumimoji="1" lang="en-US" altLang="ko-KR" dirty="0"/>
              <a:t>/</a:t>
            </a:r>
            <a:r>
              <a:rPr kumimoji="1" lang="ko-KR" altLang="en-US" dirty="0"/>
              <a:t> </a:t>
            </a:r>
            <a:r>
              <a:rPr kumimoji="1" lang="en-US" altLang="ko-KR" dirty="0"/>
              <a:t>Express </a:t>
            </a:r>
            <a:r>
              <a:rPr kumimoji="1" lang="ko-KR" altLang="en-US" dirty="0"/>
              <a:t>설치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/>
          <a:srcRect r="19026" b="56944"/>
          <a:stretch/>
        </p:blipFill>
        <p:spPr>
          <a:xfrm>
            <a:off x="1613258" y="1741111"/>
            <a:ext cx="5988972" cy="1119491"/>
          </a:xfrm>
          <a:prstGeom prst="rect">
            <a:avLst/>
          </a:prstGeom>
        </p:spPr>
      </p:pic>
      <p:sp>
        <p:nvSpPr>
          <p:cNvPr id="11" name="텍스트 상자 10"/>
          <p:cNvSpPr txBox="1"/>
          <p:nvPr/>
        </p:nvSpPr>
        <p:spPr>
          <a:xfrm>
            <a:off x="3253351" y="5550970"/>
            <a:ext cx="56852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NPM </a:t>
            </a:r>
            <a:r>
              <a:rPr kumimoji="1" lang="en-US" altLang="ko-KR" dirty="0" err="1"/>
              <a:t>Init</a:t>
            </a:r>
            <a:endParaRPr kumimoji="1" lang="en-US" altLang="ko-KR" dirty="0"/>
          </a:p>
          <a:p>
            <a:r>
              <a:rPr kumimoji="1" lang="en-US" altLang="ko-KR" dirty="0"/>
              <a:t> - </a:t>
            </a:r>
            <a:r>
              <a:rPr kumimoji="1" lang="ko-KR" altLang="en-US" dirty="0"/>
              <a:t>프로젝트가 </a:t>
            </a:r>
            <a:r>
              <a:rPr kumimoji="1" lang="en-US" altLang="ko-KR" dirty="0" err="1"/>
              <a:t>npm</a:t>
            </a:r>
            <a:r>
              <a:rPr kumimoji="1" lang="en-US" altLang="ko-KR" dirty="0"/>
              <a:t> </a:t>
            </a:r>
            <a:r>
              <a:rPr kumimoji="1" lang="ko-KR" altLang="en-US" dirty="0"/>
              <a:t>을 사용하기 위한 환경을 설정</a:t>
            </a:r>
            <a:endParaRPr kumimoji="1" lang="en-US" altLang="ko-KR" dirty="0"/>
          </a:p>
          <a:p>
            <a:r>
              <a:rPr kumimoji="1" lang="en-US" altLang="ko-KR" dirty="0"/>
              <a:t> - </a:t>
            </a:r>
            <a:r>
              <a:rPr kumimoji="1" lang="ko-KR" altLang="en-US" dirty="0"/>
              <a:t>설정이 완료 되면 </a:t>
            </a:r>
            <a:r>
              <a:rPr kumimoji="1" lang="en-US" altLang="ko-KR" dirty="0" err="1"/>
              <a:t>package.json</a:t>
            </a:r>
            <a:r>
              <a:rPr kumimoji="1" lang="en-US" altLang="ko-KR" dirty="0"/>
              <a:t> </a:t>
            </a:r>
            <a:r>
              <a:rPr kumimoji="1" lang="ko-KR" altLang="en-US" dirty="0"/>
              <a:t>파일 생성</a:t>
            </a:r>
          </a:p>
        </p:txBody>
      </p:sp>
      <p:grpSp>
        <p:nvGrpSpPr>
          <p:cNvPr id="12" name="그룹 11"/>
          <p:cNvGrpSpPr/>
          <p:nvPr/>
        </p:nvGrpSpPr>
        <p:grpSpPr>
          <a:xfrm>
            <a:off x="2397944" y="4595222"/>
            <a:ext cx="7396111" cy="743694"/>
            <a:chOff x="1489512" y="1860556"/>
            <a:chExt cx="9212974" cy="864536"/>
          </a:xfrm>
        </p:grpSpPr>
        <p:sp>
          <p:nvSpPr>
            <p:cNvPr id="13" name="직사각형 12"/>
            <p:cNvSpPr/>
            <p:nvPr/>
          </p:nvSpPr>
          <p:spPr>
            <a:xfrm>
              <a:off x="1489512" y="2171642"/>
              <a:ext cx="9212974" cy="55345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200" dirty="0">
                  <a:solidFill>
                    <a:srgbClr val="D4D4D4"/>
                  </a:solidFill>
                  <a:latin typeface="Menlo" charset="0"/>
                </a:rPr>
                <a:t>Command ) </a:t>
              </a:r>
              <a:r>
                <a:rPr lang="en-US" altLang="ko-KR" sz="1200" dirty="0" err="1">
                  <a:solidFill>
                    <a:srgbClr val="D4D4D4"/>
                  </a:solidFill>
                  <a:latin typeface="Menlo" charset="0"/>
                </a:rPr>
                <a:t>npm</a:t>
              </a:r>
              <a:r>
                <a:rPr lang="en-US" altLang="ko-KR" sz="1200" dirty="0">
                  <a:solidFill>
                    <a:srgbClr val="D4D4D4"/>
                  </a:solidFill>
                  <a:latin typeface="Menlo" charset="0"/>
                </a:rPr>
                <a:t> </a:t>
              </a:r>
              <a:r>
                <a:rPr lang="en-US" altLang="ko-KR" sz="1200" dirty="0" err="1">
                  <a:solidFill>
                    <a:srgbClr val="D4D4D4"/>
                  </a:solidFill>
                  <a:latin typeface="Menlo" charset="0"/>
                </a:rPr>
                <a:t>init</a:t>
              </a:r>
              <a:endParaRPr lang="en-US" altLang="ko-KR" sz="1200" dirty="0">
                <a:solidFill>
                  <a:srgbClr val="D4D4D4"/>
                </a:solidFill>
                <a:latin typeface="Menlo" charset="0"/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1489514" y="1860556"/>
              <a:ext cx="9212972" cy="311085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/>
                <a:t>Terminal</a:t>
              </a:r>
              <a:endParaRPr kumimoji="1" lang="ko-KR" altLang="en-US" dirty="0"/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5565" y="1218398"/>
            <a:ext cx="3846168" cy="312038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2886" y="3041650"/>
            <a:ext cx="2209800" cy="77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10766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172720" y="459130"/>
            <a:ext cx="2580640" cy="457517"/>
          </a:xfrm>
        </p:spPr>
        <p:txBody>
          <a:bodyPr>
            <a:normAutofit fontScale="70000" lnSpcReduction="20000"/>
          </a:bodyPr>
          <a:lstStyle/>
          <a:p>
            <a:r>
              <a:rPr kumimoji="1" lang="en-US" altLang="ko-KR" dirty="0"/>
              <a:t>KISAPAY </a:t>
            </a:r>
            <a:r>
              <a:rPr kumimoji="1" lang="ko-KR" altLang="en-US" dirty="0"/>
              <a:t>실습</a:t>
            </a:r>
            <a:r>
              <a:rPr kumimoji="1" lang="en-US" altLang="ko-KR" dirty="0"/>
              <a:t>(</a:t>
            </a:r>
            <a:r>
              <a:rPr kumimoji="1" lang="ko-KR" altLang="en-US" dirty="0"/>
              <a:t>기본준비</a:t>
            </a:r>
            <a:r>
              <a:rPr kumimoji="1" lang="en-US" altLang="ko-KR" dirty="0"/>
              <a:t>)</a:t>
            </a:r>
            <a:endParaRPr kumimoji="1"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85000" lnSpcReduction="10000"/>
          </a:bodyPr>
          <a:lstStyle/>
          <a:p>
            <a:r>
              <a:rPr kumimoji="1" lang="en-US" altLang="ko-KR" dirty="0" err="1"/>
              <a:t>Npm</a:t>
            </a:r>
            <a:r>
              <a:rPr kumimoji="1" lang="en-US" altLang="ko-KR" dirty="0"/>
              <a:t> </a:t>
            </a:r>
            <a:r>
              <a:rPr kumimoji="1" lang="ko-KR" altLang="en-US" dirty="0"/>
              <a:t>환경 </a:t>
            </a:r>
            <a:r>
              <a:rPr kumimoji="1" lang="en-US" altLang="ko-KR" dirty="0"/>
              <a:t>/</a:t>
            </a:r>
            <a:r>
              <a:rPr kumimoji="1" lang="ko-KR" altLang="en-US" dirty="0"/>
              <a:t> </a:t>
            </a:r>
            <a:r>
              <a:rPr kumimoji="1" lang="en-US" altLang="ko-KR" dirty="0"/>
              <a:t>Express </a:t>
            </a:r>
            <a:r>
              <a:rPr kumimoji="1" lang="ko-KR" altLang="en-US" dirty="0"/>
              <a:t>설치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0396" y="1310345"/>
            <a:ext cx="4404322" cy="3297681"/>
          </a:xfrm>
          <a:prstGeom prst="rect">
            <a:avLst/>
          </a:prstGeom>
        </p:spPr>
      </p:pic>
      <p:grpSp>
        <p:nvGrpSpPr>
          <p:cNvPr id="15" name="그룹 14"/>
          <p:cNvGrpSpPr/>
          <p:nvPr/>
        </p:nvGrpSpPr>
        <p:grpSpPr>
          <a:xfrm>
            <a:off x="2397944" y="4707651"/>
            <a:ext cx="7396111" cy="743694"/>
            <a:chOff x="1489512" y="1860556"/>
            <a:chExt cx="9212974" cy="864536"/>
          </a:xfrm>
        </p:grpSpPr>
        <p:sp>
          <p:nvSpPr>
            <p:cNvPr id="16" name="직사각형 15"/>
            <p:cNvSpPr/>
            <p:nvPr/>
          </p:nvSpPr>
          <p:spPr>
            <a:xfrm>
              <a:off x="1489512" y="2171642"/>
              <a:ext cx="9212974" cy="55345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200" dirty="0">
                  <a:solidFill>
                    <a:srgbClr val="D4D4D4"/>
                  </a:solidFill>
                  <a:latin typeface="Menlo" charset="0"/>
                </a:rPr>
                <a:t>Command ) </a:t>
              </a:r>
              <a:r>
                <a:rPr lang="en-US" altLang="ko-KR" sz="1200" dirty="0" err="1">
                  <a:solidFill>
                    <a:srgbClr val="D4D4D4"/>
                  </a:solidFill>
                  <a:latin typeface="Menlo" charset="0"/>
                </a:rPr>
                <a:t>npm</a:t>
              </a:r>
              <a:r>
                <a:rPr lang="en-US" altLang="ko-KR" sz="1200" dirty="0">
                  <a:solidFill>
                    <a:srgbClr val="D4D4D4"/>
                  </a:solidFill>
                  <a:latin typeface="Menlo" charset="0"/>
                </a:rPr>
                <a:t> install express --save</a:t>
              </a: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1489514" y="1860556"/>
              <a:ext cx="9212972" cy="311085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/>
                <a:t>Terminal</a:t>
              </a:r>
              <a:endParaRPr kumimoji="1" lang="ko-KR" altLang="en-US" dirty="0"/>
            </a:p>
          </p:txBody>
        </p:sp>
      </p:grpSp>
      <p:sp>
        <p:nvSpPr>
          <p:cNvPr id="18" name="텍스트 상자 17"/>
          <p:cNvSpPr txBox="1"/>
          <p:nvPr/>
        </p:nvSpPr>
        <p:spPr>
          <a:xfrm>
            <a:off x="3253351" y="5550970"/>
            <a:ext cx="56852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NPM</a:t>
            </a:r>
            <a:r>
              <a:rPr kumimoji="1" lang="ko-KR" altLang="en-US" dirty="0"/>
              <a:t>을 통한 </a:t>
            </a:r>
            <a:r>
              <a:rPr kumimoji="1" lang="en-US" altLang="ko-KR" dirty="0"/>
              <a:t>Express </a:t>
            </a:r>
            <a:r>
              <a:rPr kumimoji="1" lang="ko-KR" altLang="en-US" dirty="0"/>
              <a:t>모듈 설치</a:t>
            </a:r>
            <a:endParaRPr kumimoji="1" lang="en-US" altLang="ko-KR" dirty="0"/>
          </a:p>
          <a:p>
            <a:r>
              <a:rPr kumimoji="1" lang="en-US" altLang="ko-KR" dirty="0"/>
              <a:t> - </a:t>
            </a:r>
            <a:r>
              <a:rPr kumimoji="1" lang="ko-KR" altLang="en-US" dirty="0"/>
              <a:t>프로젝트가 사용하는 </a:t>
            </a:r>
            <a:r>
              <a:rPr kumimoji="1" lang="en-US" altLang="ko-KR" dirty="0"/>
              <a:t>Express </a:t>
            </a:r>
            <a:r>
              <a:rPr kumimoji="1" lang="ko-KR" altLang="en-US" dirty="0"/>
              <a:t>모듈 설정</a:t>
            </a:r>
            <a:endParaRPr kumimoji="1" lang="en-US" altLang="ko-KR" dirty="0"/>
          </a:p>
          <a:p>
            <a:r>
              <a:rPr kumimoji="1" lang="ko-KR" altLang="en-US" dirty="0"/>
              <a:t> </a:t>
            </a:r>
            <a:r>
              <a:rPr kumimoji="1" lang="en-US" altLang="ko-KR" dirty="0"/>
              <a:t>-</a:t>
            </a:r>
            <a:r>
              <a:rPr kumimoji="1" lang="ko-KR" altLang="en-US" dirty="0"/>
              <a:t> </a:t>
            </a:r>
            <a:r>
              <a:rPr kumimoji="1" lang="en-US" altLang="ko-KR" dirty="0"/>
              <a:t>Express</a:t>
            </a:r>
            <a:r>
              <a:rPr kumimoji="1" lang="ko-KR" altLang="en-US" dirty="0"/>
              <a:t>에 필요한 모듈들을 설정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2851" y="1310345"/>
            <a:ext cx="1297449" cy="3297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0367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5">
            <a:extLst>
              <a:ext uri="{FF2B5EF4-FFF2-40B4-BE49-F238E27FC236}">
                <a16:creationId xmlns:a16="http://schemas.microsoft.com/office/drawing/2014/main" id="{04BBE2C9-F888-5E4F-805E-E0B72C024876}"/>
              </a:ext>
            </a:extLst>
          </p:cNvPr>
          <p:cNvSpPr txBox="1"/>
          <p:nvPr/>
        </p:nvSpPr>
        <p:spPr>
          <a:xfrm>
            <a:off x="501445" y="383459"/>
            <a:ext cx="2712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Visual Studio Code </a:t>
            </a:r>
            <a:r>
              <a:rPr kumimoji="1" lang="ko-KR" altLang="en-US" dirty="0"/>
              <a:t>설치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3BC8C1F-5A0A-B542-B87E-5B808EA07FF9}"/>
              </a:ext>
            </a:extLst>
          </p:cNvPr>
          <p:cNvSpPr/>
          <p:nvPr/>
        </p:nvSpPr>
        <p:spPr>
          <a:xfrm>
            <a:off x="4432724" y="986326"/>
            <a:ext cx="33265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R" dirty="0">
                <a:hlinkClick r:id="rId2"/>
              </a:rPr>
              <a:t>https://code.visualstudio.com/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1B95AD4-653B-3E4B-AAA4-C3EA741240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2283" y="1602723"/>
            <a:ext cx="7847434" cy="4664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10766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7050" y="885313"/>
            <a:ext cx="8597900" cy="3022600"/>
          </a:xfrm>
          <a:prstGeom prst="rect">
            <a:avLst/>
          </a:prstGeom>
        </p:spPr>
      </p:pic>
      <p:sp>
        <p:nvSpPr>
          <p:cNvPr id="5" name="텍스트 상자 4"/>
          <p:cNvSpPr txBox="1"/>
          <p:nvPr/>
        </p:nvSpPr>
        <p:spPr>
          <a:xfrm>
            <a:off x="1797050" y="5657083"/>
            <a:ext cx="53319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NPM </a:t>
            </a:r>
            <a:r>
              <a:rPr kumimoji="1" lang="en-US" altLang="ko-KR" dirty="0" err="1"/>
              <a:t>Init</a:t>
            </a:r>
            <a:endParaRPr kumimoji="1" lang="en-US" altLang="ko-KR" dirty="0"/>
          </a:p>
          <a:p>
            <a:r>
              <a:rPr kumimoji="1" lang="en-US" altLang="ko-KR" dirty="0"/>
              <a:t> - </a:t>
            </a:r>
            <a:r>
              <a:rPr kumimoji="1" lang="ko-KR" altLang="en-US" dirty="0"/>
              <a:t>프로젝트가 </a:t>
            </a:r>
            <a:r>
              <a:rPr kumimoji="1" lang="en-US" altLang="ko-KR" dirty="0" err="1"/>
              <a:t>npm</a:t>
            </a:r>
            <a:r>
              <a:rPr kumimoji="1" lang="en-US" altLang="ko-KR" dirty="0"/>
              <a:t> </a:t>
            </a:r>
            <a:r>
              <a:rPr kumimoji="1" lang="ko-KR" altLang="en-US" dirty="0"/>
              <a:t>을 사용하기 위한 환경을 설정</a:t>
            </a:r>
          </a:p>
        </p:txBody>
      </p:sp>
      <p:grpSp>
        <p:nvGrpSpPr>
          <p:cNvPr id="8" name="그룹 7"/>
          <p:cNvGrpSpPr/>
          <p:nvPr/>
        </p:nvGrpSpPr>
        <p:grpSpPr>
          <a:xfrm>
            <a:off x="1797050" y="4065452"/>
            <a:ext cx="8597900" cy="1187444"/>
            <a:chOff x="1489512" y="1860556"/>
            <a:chExt cx="9212974" cy="1187444"/>
          </a:xfrm>
        </p:grpSpPr>
        <p:sp>
          <p:nvSpPr>
            <p:cNvPr id="6" name="직사각형 5"/>
            <p:cNvSpPr/>
            <p:nvPr/>
          </p:nvSpPr>
          <p:spPr>
            <a:xfrm>
              <a:off x="1489512" y="2171641"/>
              <a:ext cx="9212974" cy="87635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200" dirty="0">
                  <a:solidFill>
                    <a:srgbClr val="D4D4D4"/>
                  </a:solidFill>
                  <a:latin typeface="Menlo" charset="0"/>
                </a:rPr>
                <a:t>Command ) </a:t>
              </a:r>
              <a:r>
                <a:rPr lang="en-US" altLang="ko-KR" sz="1200" dirty="0" err="1">
                  <a:solidFill>
                    <a:srgbClr val="D4D4D4"/>
                  </a:solidFill>
                  <a:latin typeface="Menlo" charset="0"/>
                </a:rPr>
                <a:t>npm</a:t>
              </a:r>
              <a:r>
                <a:rPr lang="en-US" altLang="ko-KR" sz="1200" dirty="0">
                  <a:solidFill>
                    <a:srgbClr val="D4D4D4"/>
                  </a:solidFill>
                  <a:latin typeface="Menlo" charset="0"/>
                </a:rPr>
                <a:t> </a:t>
              </a:r>
              <a:r>
                <a:rPr lang="en-US" altLang="ko-KR" sz="1200" dirty="0" err="1">
                  <a:solidFill>
                    <a:srgbClr val="D4D4D4"/>
                  </a:solidFill>
                  <a:latin typeface="Menlo" charset="0"/>
                </a:rPr>
                <a:t>init</a:t>
              </a:r>
              <a:endParaRPr lang="en-US" altLang="ko-KR" sz="1200" dirty="0">
                <a:solidFill>
                  <a:srgbClr val="D4D4D4"/>
                </a:solidFill>
                <a:latin typeface="Menlo" charset="0"/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1489514" y="1860556"/>
              <a:ext cx="9212972" cy="311085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/>
                <a:t>Terminal</a:t>
              </a:r>
              <a:endParaRPr kumimoji="1"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4962626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172720" y="459130"/>
            <a:ext cx="2580640" cy="457517"/>
          </a:xfrm>
        </p:spPr>
        <p:txBody>
          <a:bodyPr>
            <a:normAutofit/>
          </a:bodyPr>
          <a:lstStyle/>
          <a:p>
            <a:r>
              <a:rPr kumimoji="1" lang="ko-KR" altLang="en-US" dirty="0"/>
              <a:t>금결원 </a:t>
            </a:r>
            <a:r>
              <a:rPr kumimoji="1" lang="en-US" altLang="ko-KR" dirty="0"/>
              <a:t>API</a:t>
            </a:r>
            <a:endParaRPr kumimoji="1"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kumimoji="1" lang="ko-KR" altLang="en-US" dirty="0"/>
              <a:t>금결원 </a:t>
            </a:r>
            <a:r>
              <a:rPr kumimoji="1" lang="en-US" altLang="ko-KR" dirty="0"/>
              <a:t>API </a:t>
            </a:r>
            <a:r>
              <a:rPr kumimoji="1" lang="ko-KR" altLang="en-US" dirty="0"/>
              <a:t>개발 절차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150" y="1782572"/>
            <a:ext cx="10299700" cy="398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0717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endParaRPr kumimoji="1"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0481" y="1426464"/>
            <a:ext cx="6131038" cy="4956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93956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172720" y="459130"/>
            <a:ext cx="2580640" cy="457517"/>
          </a:xfrm>
        </p:spPr>
        <p:txBody>
          <a:bodyPr>
            <a:normAutofit/>
          </a:bodyPr>
          <a:lstStyle/>
          <a:p>
            <a:r>
              <a:rPr kumimoji="1" lang="ko-KR" altLang="en-US" dirty="0"/>
              <a:t>금결원 </a:t>
            </a:r>
            <a:r>
              <a:rPr kumimoji="1" lang="en-US" altLang="ko-KR" dirty="0"/>
              <a:t>API</a:t>
            </a:r>
            <a:endParaRPr kumimoji="1"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kumimoji="1" lang="ko-KR" altLang="en-US" dirty="0"/>
              <a:t>금결원 </a:t>
            </a:r>
            <a:r>
              <a:rPr kumimoji="1" lang="en-US" altLang="ko-KR" dirty="0"/>
              <a:t>API </a:t>
            </a:r>
            <a:r>
              <a:rPr kumimoji="1" lang="ko-KR" altLang="en-US" dirty="0"/>
              <a:t>개발 절차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1399032" y="2039773"/>
            <a:ext cx="939393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charset="0"/>
              <a:buChar char="•"/>
            </a:pPr>
            <a:r>
              <a:rPr lang="ko-KR" altLang="en-US" dirty="0">
                <a:solidFill>
                  <a:srgbClr val="666666"/>
                </a:solidFill>
                <a:latin typeface="Nanum Gothic" charset="0"/>
              </a:rPr>
              <a:t>① 시뮬레이션 모드 </a:t>
            </a:r>
            <a:r>
              <a:rPr lang="en-US" altLang="ko-KR" dirty="0">
                <a:solidFill>
                  <a:srgbClr val="666666"/>
                </a:solidFill>
                <a:latin typeface="Nanum Gothic" charset="0"/>
              </a:rPr>
              <a:t>: </a:t>
            </a:r>
            <a:r>
              <a:rPr lang="ko-KR" altLang="en-US" dirty="0">
                <a:solidFill>
                  <a:srgbClr val="666666"/>
                </a:solidFill>
                <a:latin typeface="Nanum Gothic" charset="0"/>
              </a:rPr>
              <a:t>개발자가 미리 입력해 둔 테스트 데이터를 활용하여 오픈플랫폼 내에서 테스트하는 모드</a:t>
            </a:r>
            <a:br>
              <a:rPr lang="ko-KR" altLang="en-US" dirty="0">
                <a:solidFill>
                  <a:srgbClr val="666666"/>
                </a:solidFill>
                <a:latin typeface="Nanum Gothic" charset="0"/>
              </a:rPr>
            </a:br>
            <a:r>
              <a:rPr lang="en-US" altLang="ko-KR" dirty="0">
                <a:solidFill>
                  <a:srgbClr val="666666"/>
                </a:solidFill>
                <a:latin typeface="Nanum Gothic" charset="0"/>
              </a:rPr>
              <a:t>(</a:t>
            </a:r>
            <a:r>
              <a:rPr lang="ko-KR" altLang="en-US" dirty="0">
                <a:solidFill>
                  <a:srgbClr val="666666"/>
                </a:solidFill>
                <a:latin typeface="Nanum Gothic" charset="0"/>
              </a:rPr>
              <a:t>마이페이지</a:t>
            </a:r>
            <a:r>
              <a:rPr lang="en-US" altLang="ko-KR" dirty="0">
                <a:solidFill>
                  <a:srgbClr val="666666"/>
                </a:solidFill>
                <a:latin typeface="Nanum Gothic" charset="0"/>
              </a:rPr>
              <a:t>-</a:t>
            </a:r>
            <a:r>
              <a:rPr lang="ko-KR" altLang="en-US" dirty="0">
                <a:solidFill>
                  <a:srgbClr val="666666"/>
                </a:solidFill>
                <a:latin typeface="Nanum Gothic" charset="0"/>
              </a:rPr>
              <a:t>테스트 데이터 관리 메뉴를 통하여 테스트 데이터를 입력하거나 수정할 수 있습니다</a:t>
            </a:r>
            <a:r>
              <a:rPr lang="en-US" altLang="ko-KR" dirty="0">
                <a:solidFill>
                  <a:srgbClr val="666666"/>
                </a:solidFill>
                <a:latin typeface="Nanum Gothic" charset="0"/>
              </a:rPr>
              <a:t>.)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1399032" y="3763063"/>
            <a:ext cx="939393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charset="0"/>
              <a:buChar char="•"/>
            </a:pPr>
            <a:r>
              <a:rPr lang="ko-KR" altLang="en-US" dirty="0">
                <a:solidFill>
                  <a:srgbClr val="666666"/>
                </a:solidFill>
                <a:latin typeface="Nanum Gothic" charset="0"/>
              </a:rPr>
              <a:t>② 참가기관연동 모드 </a:t>
            </a:r>
            <a:r>
              <a:rPr lang="en-US" altLang="ko-KR" dirty="0">
                <a:solidFill>
                  <a:srgbClr val="666666"/>
                </a:solidFill>
                <a:latin typeface="Nanum Gothic" charset="0"/>
              </a:rPr>
              <a:t>: </a:t>
            </a:r>
            <a:r>
              <a:rPr lang="ko-KR" altLang="en-US" dirty="0">
                <a:solidFill>
                  <a:srgbClr val="666666"/>
                </a:solidFill>
                <a:latin typeface="Nanum Gothic" charset="0"/>
              </a:rPr>
              <a:t>참가기관</a:t>
            </a:r>
            <a:r>
              <a:rPr lang="en-US" altLang="ko-KR" dirty="0">
                <a:solidFill>
                  <a:srgbClr val="666666"/>
                </a:solidFill>
                <a:latin typeface="Nanum Gothic" charset="0"/>
              </a:rPr>
              <a:t>(</a:t>
            </a:r>
            <a:r>
              <a:rPr lang="ko-KR" altLang="en-US" dirty="0">
                <a:solidFill>
                  <a:srgbClr val="666666"/>
                </a:solidFill>
                <a:latin typeface="Nanum Gothic" charset="0"/>
              </a:rPr>
              <a:t>은행</a:t>
            </a:r>
            <a:r>
              <a:rPr lang="en-US" altLang="ko-KR" dirty="0">
                <a:solidFill>
                  <a:srgbClr val="666666"/>
                </a:solidFill>
                <a:latin typeface="Nanum Gothic" charset="0"/>
              </a:rPr>
              <a:t>)</a:t>
            </a:r>
            <a:r>
              <a:rPr lang="ko-KR" altLang="en-US" dirty="0">
                <a:solidFill>
                  <a:srgbClr val="666666"/>
                </a:solidFill>
                <a:latin typeface="Nanum Gothic" charset="0"/>
              </a:rPr>
              <a:t>의 테스트 시스템과 연동되어 은행 테스트까지 수행하는 모드</a:t>
            </a:r>
          </a:p>
          <a:p>
            <a:br>
              <a:rPr lang="ko-KR" altLang="en-US" dirty="0"/>
            </a:b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1399032" y="4963392"/>
            <a:ext cx="939393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charset="0"/>
              <a:buChar char="•"/>
            </a:pPr>
            <a:r>
              <a:rPr lang="ko-KR" altLang="en-US" dirty="0">
                <a:solidFill>
                  <a:srgbClr val="666666"/>
                </a:solidFill>
                <a:latin typeface="Nanum Gothic" charset="0"/>
              </a:rPr>
              <a:t>③ 비회원 모드 </a:t>
            </a:r>
            <a:r>
              <a:rPr lang="en-US" altLang="ko-KR" dirty="0">
                <a:solidFill>
                  <a:srgbClr val="666666"/>
                </a:solidFill>
                <a:latin typeface="Nanum Gothic" charset="0"/>
              </a:rPr>
              <a:t>: </a:t>
            </a:r>
            <a:r>
              <a:rPr lang="ko-KR" altLang="en-US" dirty="0">
                <a:solidFill>
                  <a:srgbClr val="666666"/>
                </a:solidFill>
                <a:latin typeface="Nanum Gothic" charset="0"/>
              </a:rPr>
              <a:t>샘플로 입력된 데이터를 사용한 간단한 테스트 모드 </a:t>
            </a:r>
            <a:r>
              <a:rPr lang="en-US" altLang="ko-KR" dirty="0">
                <a:solidFill>
                  <a:srgbClr val="666666"/>
                </a:solidFill>
                <a:latin typeface="Nanum Gothic" charset="0"/>
              </a:rPr>
              <a:t>(</a:t>
            </a:r>
            <a:r>
              <a:rPr lang="ko-KR" altLang="en-US" dirty="0">
                <a:solidFill>
                  <a:srgbClr val="666666"/>
                </a:solidFill>
                <a:latin typeface="Nanum Gothic" charset="0"/>
              </a:rPr>
              <a:t>자세한 설명은 </a:t>
            </a:r>
            <a:r>
              <a:rPr lang="en-US" altLang="ko-KR" dirty="0">
                <a:solidFill>
                  <a:srgbClr val="666666"/>
                </a:solidFill>
                <a:latin typeface="Nanum Gothic" charset="0"/>
              </a:rPr>
              <a:t>"</a:t>
            </a:r>
            <a:r>
              <a:rPr lang="ko-KR" altLang="en-US" dirty="0">
                <a:solidFill>
                  <a:srgbClr val="666666"/>
                </a:solidFill>
                <a:latin typeface="Nanum Gothic" charset="0"/>
              </a:rPr>
              <a:t>비회원의 </a:t>
            </a:r>
            <a:r>
              <a:rPr lang="en-US" altLang="ko-KR" dirty="0">
                <a:solidFill>
                  <a:srgbClr val="666666"/>
                </a:solidFill>
                <a:latin typeface="Nanum Gothic" charset="0"/>
              </a:rPr>
              <a:t>API </a:t>
            </a:r>
            <a:r>
              <a:rPr lang="ko-KR" altLang="en-US" dirty="0">
                <a:solidFill>
                  <a:srgbClr val="666666"/>
                </a:solidFill>
                <a:latin typeface="Nanum Gothic" charset="0"/>
              </a:rPr>
              <a:t>활용하기</a:t>
            </a:r>
            <a:r>
              <a:rPr lang="en-US" altLang="ko-KR" dirty="0">
                <a:solidFill>
                  <a:srgbClr val="666666"/>
                </a:solidFill>
                <a:latin typeface="Nanum Gothic" charset="0"/>
              </a:rPr>
              <a:t>" </a:t>
            </a:r>
            <a:r>
              <a:rPr lang="ko-KR" altLang="en-US" dirty="0">
                <a:solidFill>
                  <a:srgbClr val="666666"/>
                </a:solidFill>
                <a:latin typeface="Nanum Gothic" charset="0"/>
              </a:rPr>
              <a:t>단락을 참고하세요</a:t>
            </a:r>
            <a:r>
              <a:rPr lang="en-US" altLang="ko-KR" dirty="0">
                <a:solidFill>
                  <a:srgbClr val="666666"/>
                </a:solidFill>
                <a:latin typeface="Nanum Gothic" charset="0"/>
              </a:rPr>
              <a:t>.)</a:t>
            </a:r>
          </a:p>
          <a:p>
            <a:br>
              <a:rPr lang="ko-KR" altLang="en-US" dirty="0"/>
            </a:b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9005608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172720" y="459130"/>
            <a:ext cx="2580640" cy="457517"/>
          </a:xfrm>
        </p:spPr>
        <p:txBody>
          <a:bodyPr>
            <a:normAutofit/>
          </a:bodyPr>
          <a:lstStyle/>
          <a:p>
            <a:r>
              <a:rPr kumimoji="1" lang="ko-KR" altLang="en-US" dirty="0"/>
              <a:t>금결원 </a:t>
            </a:r>
            <a:r>
              <a:rPr kumimoji="1" lang="en-US" altLang="ko-KR" dirty="0"/>
              <a:t>API</a:t>
            </a:r>
            <a:endParaRPr kumimoji="1"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kumimoji="1" lang="ko-KR" altLang="en-US" dirty="0"/>
              <a:t>금결원 </a:t>
            </a:r>
            <a:r>
              <a:rPr kumimoji="1" lang="en-US" altLang="ko-KR" dirty="0"/>
              <a:t>API </a:t>
            </a:r>
            <a:r>
              <a:rPr kumimoji="1" lang="ko-KR" altLang="en-US" dirty="0"/>
              <a:t>개발 절차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7401" y="1766924"/>
            <a:ext cx="9077198" cy="4492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53760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172720" y="459130"/>
            <a:ext cx="2580640" cy="457517"/>
          </a:xfrm>
        </p:spPr>
        <p:txBody>
          <a:bodyPr>
            <a:normAutofit/>
          </a:bodyPr>
          <a:lstStyle/>
          <a:p>
            <a:r>
              <a:rPr kumimoji="1" lang="ko-KR" altLang="en-US" dirty="0"/>
              <a:t>금결원 </a:t>
            </a:r>
            <a:r>
              <a:rPr kumimoji="1" lang="en-US" altLang="ko-KR" dirty="0"/>
              <a:t>API</a:t>
            </a:r>
            <a:endParaRPr kumimoji="1"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kumimoji="1" lang="ko-KR" altLang="en-US" dirty="0"/>
              <a:t>금결원 </a:t>
            </a:r>
            <a:r>
              <a:rPr kumimoji="1" lang="en-US" altLang="ko-KR" dirty="0"/>
              <a:t>API </a:t>
            </a:r>
            <a:r>
              <a:rPr kumimoji="1" lang="ko-KR" altLang="en-US" dirty="0"/>
              <a:t>개발 절차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8482" y="1463040"/>
            <a:ext cx="6555036" cy="448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85903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172720" y="459130"/>
            <a:ext cx="3228848" cy="457517"/>
          </a:xfrm>
        </p:spPr>
        <p:txBody>
          <a:bodyPr>
            <a:normAutofit fontScale="92500"/>
          </a:bodyPr>
          <a:lstStyle/>
          <a:p>
            <a:r>
              <a:rPr kumimoji="1" lang="ko-KR" altLang="en-US" dirty="0"/>
              <a:t>금결원 </a:t>
            </a:r>
            <a:r>
              <a:rPr kumimoji="1" lang="en-US" altLang="ko-KR" dirty="0"/>
              <a:t>API Request </a:t>
            </a:r>
            <a:r>
              <a:rPr kumimoji="1" lang="ko-KR" altLang="en-US" dirty="0"/>
              <a:t>실습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kumimoji="1" lang="en-US" altLang="ko-KR" dirty="0"/>
              <a:t>API request </a:t>
            </a:r>
            <a:r>
              <a:rPr kumimoji="1" lang="ko-KR" altLang="en-US" dirty="0"/>
              <a:t>실습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406650"/>
            <a:ext cx="10693400" cy="242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796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172720" y="459130"/>
            <a:ext cx="3228848" cy="457517"/>
          </a:xfrm>
        </p:spPr>
        <p:txBody>
          <a:bodyPr>
            <a:normAutofit fontScale="92500"/>
          </a:bodyPr>
          <a:lstStyle/>
          <a:p>
            <a:r>
              <a:rPr kumimoji="1" lang="ko-KR" altLang="en-US" dirty="0"/>
              <a:t>금결원 </a:t>
            </a:r>
            <a:r>
              <a:rPr kumimoji="1" lang="en-US" altLang="ko-KR" dirty="0"/>
              <a:t>API Request </a:t>
            </a:r>
            <a:r>
              <a:rPr kumimoji="1" lang="ko-KR" altLang="en-US" dirty="0"/>
              <a:t>실습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kumimoji="1" lang="en-US" altLang="ko-KR" dirty="0"/>
              <a:t>API request </a:t>
            </a:r>
            <a:r>
              <a:rPr kumimoji="1" lang="ko-KR" altLang="en-US" dirty="0"/>
              <a:t>실습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6021" y="1920240"/>
            <a:ext cx="8619957" cy="4071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2678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172720" y="380472"/>
            <a:ext cx="3411728" cy="457517"/>
          </a:xfrm>
        </p:spPr>
        <p:txBody>
          <a:bodyPr>
            <a:normAutofit fontScale="92500"/>
          </a:bodyPr>
          <a:lstStyle/>
          <a:p>
            <a:r>
              <a:rPr kumimoji="1" lang="ko-KR" altLang="en-US" dirty="0"/>
              <a:t>금결원 </a:t>
            </a:r>
            <a:r>
              <a:rPr kumimoji="1" lang="en-US" altLang="ko-KR" dirty="0"/>
              <a:t>API Request </a:t>
            </a:r>
            <a:r>
              <a:rPr kumimoji="1" lang="ko-KR" altLang="en-US" dirty="0"/>
              <a:t>실습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kumimoji="1" lang="en-US" altLang="ko-KR" dirty="0"/>
              <a:t>API request </a:t>
            </a:r>
            <a:r>
              <a:rPr kumimoji="1" lang="ko-KR" altLang="en-US" dirty="0"/>
              <a:t>실습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5878" y="1706958"/>
            <a:ext cx="8443146" cy="4274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6116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172720" y="459130"/>
            <a:ext cx="3228848" cy="457517"/>
          </a:xfrm>
        </p:spPr>
        <p:txBody>
          <a:bodyPr>
            <a:normAutofit fontScale="92500"/>
          </a:bodyPr>
          <a:lstStyle/>
          <a:p>
            <a:r>
              <a:rPr kumimoji="1" lang="ko-KR" altLang="en-US" dirty="0"/>
              <a:t>금결원 </a:t>
            </a:r>
            <a:r>
              <a:rPr kumimoji="1" lang="en-US" altLang="ko-KR" dirty="0"/>
              <a:t>API Request </a:t>
            </a:r>
            <a:r>
              <a:rPr kumimoji="1" lang="ko-KR" altLang="en-US" dirty="0"/>
              <a:t>실습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kumimoji="1" lang="en-US" altLang="ko-KR" dirty="0"/>
              <a:t>API request </a:t>
            </a:r>
            <a:r>
              <a:rPr kumimoji="1" lang="ko-KR" altLang="en-US"/>
              <a:t>실습</a:t>
            </a:r>
            <a:endParaRPr kumimoji="1"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300" y="2216150"/>
            <a:ext cx="10693400" cy="242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3099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05B06C5-8075-4CCC-B382-B969C830CF1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latin typeface="Daum" charset="-127"/>
                <a:ea typeface="Daum" charset="-127"/>
                <a:cs typeface="Daum" charset="-127"/>
              </a:rPr>
              <a:t>NODEJS </a:t>
            </a:r>
            <a:endParaRPr lang="ko-KR" altLang="en-US" dirty="0">
              <a:latin typeface="Daum" charset="-127"/>
              <a:ea typeface="Daum" charset="-127"/>
              <a:cs typeface="Daum" charset="-127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3718F62-DF5D-4AFE-A60B-D1C80B30869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>
                <a:latin typeface="Daum" charset="-127"/>
                <a:ea typeface="Daum" charset="-127"/>
                <a:cs typeface="Daum" charset="-127"/>
              </a:rPr>
              <a:t>Basic </a:t>
            </a:r>
            <a:r>
              <a:rPr lang="mr-IN" altLang="ko-KR" dirty="0">
                <a:latin typeface="Daum" charset="-127"/>
                <a:ea typeface="Daum" charset="-127"/>
                <a:cs typeface="Daum" charset="-127"/>
              </a:rPr>
              <a:t>–</a:t>
            </a:r>
            <a:r>
              <a:rPr lang="en-US" altLang="ko-KR" dirty="0">
                <a:latin typeface="Daum" charset="-127"/>
                <a:ea typeface="Daum" charset="-127"/>
                <a:cs typeface="Daum" charset="-127"/>
              </a:rPr>
              <a:t> System </a:t>
            </a:r>
            <a:r>
              <a:rPr lang="en-US" altLang="ko-KR" dirty="0" err="1">
                <a:latin typeface="Daum" charset="-127"/>
                <a:ea typeface="Daum" charset="-127"/>
                <a:cs typeface="Daum" charset="-127"/>
              </a:rPr>
              <a:t>arichitecture</a:t>
            </a:r>
            <a:endParaRPr lang="ko-KR" altLang="en-US" dirty="0">
              <a:latin typeface="Daum" charset="-127"/>
              <a:ea typeface="Daum" charset="-127"/>
              <a:cs typeface="Daum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0796859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172720" y="459130"/>
            <a:ext cx="3228848" cy="457517"/>
          </a:xfrm>
        </p:spPr>
        <p:txBody>
          <a:bodyPr>
            <a:normAutofit fontScale="92500"/>
          </a:bodyPr>
          <a:lstStyle/>
          <a:p>
            <a:r>
              <a:rPr kumimoji="1" lang="ko-KR" altLang="en-US" dirty="0"/>
              <a:t>금결원 </a:t>
            </a:r>
            <a:r>
              <a:rPr kumimoji="1" lang="en-US" altLang="ko-KR" dirty="0"/>
              <a:t>API Request </a:t>
            </a:r>
            <a:r>
              <a:rPr kumimoji="1" lang="ko-KR" altLang="en-US" dirty="0"/>
              <a:t>실습</a:t>
            </a:r>
          </a:p>
        </p:txBody>
      </p:sp>
      <p:sp>
        <p:nvSpPr>
          <p:cNvPr id="8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172720" y="840476"/>
            <a:ext cx="2580640" cy="340890"/>
          </a:xfrm>
        </p:spPr>
        <p:txBody>
          <a:bodyPr>
            <a:normAutofit fontScale="92500" lnSpcReduction="10000"/>
          </a:bodyPr>
          <a:lstStyle/>
          <a:p>
            <a:r>
              <a:rPr kumimoji="1" lang="en-US" altLang="ko-KR" dirty="0"/>
              <a:t>API request </a:t>
            </a:r>
            <a:r>
              <a:rPr kumimoji="1" lang="ko-KR" altLang="en-US"/>
              <a:t>실습</a:t>
            </a:r>
            <a:endParaRPr kumimoji="1"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6406" y="1460766"/>
            <a:ext cx="6399187" cy="4726477"/>
          </a:xfrm>
          <a:prstGeom prst="rect">
            <a:avLst/>
          </a:prstGeom>
        </p:spPr>
      </p:pic>
      <p:sp>
        <p:nvSpPr>
          <p:cNvPr id="10" name="텍스트 상자 9"/>
          <p:cNvSpPr txBox="1"/>
          <p:nvPr/>
        </p:nvSpPr>
        <p:spPr>
          <a:xfrm>
            <a:off x="4685998" y="6362030"/>
            <a:ext cx="2820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/>
              <a:t>계좌 잔액 조회 간단 실습</a:t>
            </a:r>
          </a:p>
        </p:txBody>
      </p:sp>
    </p:spTree>
    <p:extLst>
      <p:ext uri="{BB962C8B-B14F-4D97-AF65-F5344CB8AC3E}">
        <p14:creationId xmlns:p14="http://schemas.microsoft.com/office/powerpoint/2010/main" val="16099620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2628" y="6152298"/>
            <a:ext cx="2183892" cy="394716"/>
          </a:xfrm>
          <a:prstGeom prst="rect">
            <a:avLst/>
          </a:prstGeom>
        </p:spPr>
      </p:pic>
      <p:sp>
        <p:nvSpPr>
          <p:cNvPr id="5" name="텍스트 상자 4"/>
          <p:cNvSpPr txBox="1"/>
          <p:nvPr/>
        </p:nvSpPr>
        <p:spPr>
          <a:xfrm>
            <a:off x="3501700" y="2721274"/>
            <a:ext cx="51886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4000" dirty="0">
                <a:latin typeface="Daum" charset="-127"/>
                <a:ea typeface="Daum" charset="-127"/>
                <a:cs typeface="Daum" charset="-127"/>
              </a:rPr>
              <a:t>FINTECH ACADEMY</a:t>
            </a:r>
            <a:endParaRPr kumimoji="1" lang="ko-KR" altLang="en-US" sz="4000" dirty="0">
              <a:latin typeface="Daum" charset="-127"/>
              <a:ea typeface="Daum" charset="-127"/>
              <a:cs typeface="Daum" charset="-127"/>
            </a:endParaRPr>
          </a:p>
        </p:txBody>
      </p:sp>
      <p:sp>
        <p:nvSpPr>
          <p:cNvPr id="6" name="텍스트 상자 5"/>
          <p:cNvSpPr txBox="1"/>
          <p:nvPr/>
        </p:nvSpPr>
        <p:spPr>
          <a:xfrm>
            <a:off x="4496041" y="3429160"/>
            <a:ext cx="3199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latin typeface="Daum" charset="-127"/>
                <a:ea typeface="Daum" charset="-127"/>
                <a:cs typeface="Daum" charset="-127"/>
              </a:rPr>
              <a:t>핀테크 서비스 집중 개발과정</a:t>
            </a:r>
          </a:p>
        </p:txBody>
      </p:sp>
      <p:sp>
        <p:nvSpPr>
          <p:cNvPr id="7" name="텍스트 상자 6"/>
          <p:cNvSpPr txBox="1"/>
          <p:nvPr/>
        </p:nvSpPr>
        <p:spPr>
          <a:xfrm>
            <a:off x="4883169" y="3960332"/>
            <a:ext cx="242566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/>
              <a:t>‘Ki-Pay’</a:t>
            </a:r>
          </a:p>
          <a:p>
            <a:pPr algn="ctr"/>
            <a:endParaRPr kumimoji="1" lang="en-US" altLang="ko-KR" dirty="0"/>
          </a:p>
          <a:p>
            <a:pPr algn="ctr"/>
            <a:r>
              <a:rPr kumimoji="1" lang="ko-KR" altLang="en-US" dirty="0"/>
              <a:t>간편결제 서비스 구현</a:t>
            </a:r>
          </a:p>
        </p:txBody>
      </p:sp>
    </p:spTree>
    <p:extLst>
      <p:ext uri="{BB962C8B-B14F-4D97-AF65-F5344CB8AC3E}">
        <p14:creationId xmlns:p14="http://schemas.microsoft.com/office/powerpoint/2010/main" val="36810986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172720" y="459130"/>
            <a:ext cx="3228848" cy="457517"/>
          </a:xfrm>
        </p:spPr>
        <p:txBody>
          <a:bodyPr>
            <a:normAutofit/>
          </a:bodyPr>
          <a:lstStyle/>
          <a:p>
            <a:r>
              <a:rPr kumimoji="1" lang="en-US" altLang="ko-KR" dirty="0"/>
              <a:t>KISA-PAY </a:t>
            </a:r>
            <a:r>
              <a:rPr kumimoji="1" lang="ko-KR" altLang="en-US" dirty="0"/>
              <a:t>서비스 구현</a:t>
            </a:r>
          </a:p>
        </p:txBody>
      </p:sp>
      <p:sp>
        <p:nvSpPr>
          <p:cNvPr id="8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172720" y="840476"/>
            <a:ext cx="2580640" cy="340890"/>
          </a:xfrm>
        </p:spPr>
        <p:txBody>
          <a:bodyPr>
            <a:normAutofit fontScale="92500" lnSpcReduction="10000"/>
          </a:bodyPr>
          <a:lstStyle/>
          <a:p>
            <a:r>
              <a:rPr kumimoji="1" lang="ko-KR" altLang="en-US" dirty="0"/>
              <a:t>실제 서비스 구현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2953" y="1562712"/>
            <a:ext cx="2817229" cy="4991100"/>
          </a:xfrm>
          <a:prstGeom prst="rect">
            <a:avLst/>
          </a:prstGeom>
        </p:spPr>
      </p:pic>
      <p:sp>
        <p:nvSpPr>
          <p:cNvPr id="10" name="텍스트 상자 9"/>
          <p:cNvSpPr txBox="1"/>
          <p:nvPr/>
        </p:nvSpPr>
        <p:spPr>
          <a:xfrm>
            <a:off x="6604000" y="2782669"/>
            <a:ext cx="47275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ko-KR" altLang="en-US" dirty="0"/>
              <a:t>로그인 화면</a:t>
            </a:r>
            <a:br>
              <a:rPr kumimoji="1" lang="en-US" altLang="ko-KR" dirty="0"/>
            </a:br>
            <a:r>
              <a:rPr kumimoji="1" lang="en-US" altLang="ko-KR" dirty="0"/>
              <a:t>-</a:t>
            </a:r>
            <a:r>
              <a:rPr kumimoji="1" lang="ko-KR" altLang="en-US" dirty="0"/>
              <a:t> 사용자의 계정정보를 받아 서비스 인증</a:t>
            </a:r>
            <a:endParaRPr kumimoji="1" lang="en-US" altLang="ko-KR" dirty="0"/>
          </a:p>
        </p:txBody>
      </p:sp>
      <p:sp>
        <p:nvSpPr>
          <p:cNvPr id="11" name="텍스트 상자 10"/>
          <p:cNvSpPr txBox="1"/>
          <p:nvPr/>
        </p:nvSpPr>
        <p:spPr>
          <a:xfrm>
            <a:off x="6959065" y="3429000"/>
            <a:ext cx="40174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b="1" dirty="0"/>
              <a:t>실습 내용</a:t>
            </a:r>
            <a:br>
              <a:rPr kumimoji="1" lang="en-US" altLang="ko-KR" dirty="0"/>
            </a:b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Oauth2.0 </a:t>
            </a:r>
            <a:r>
              <a:rPr kumimoji="1" lang="ko-KR" altLang="en-US" dirty="0"/>
              <a:t>을 통한 개인인증 실습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69634818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172720" y="459130"/>
            <a:ext cx="3228848" cy="457517"/>
          </a:xfrm>
        </p:spPr>
        <p:txBody>
          <a:bodyPr>
            <a:normAutofit/>
          </a:bodyPr>
          <a:lstStyle/>
          <a:p>
            <a:r>
              <a:rPr kumimoji="1" lang="en-US" altLang="ko-KR" dirty="0"/>
              <a:t>KISA-PAY </a:t>
            </a:r>
            <a:r>
              <a:rPr kumimoji="1" lang="ko-KR" altLang="en-US" dirty="0"/>
              <a:t>서비스 구현</a:t>
            </a:r>
          </a:p>
        </p:txBody>
      </p:sp>
      <p:sp>
        <p:nvSpPr>
          <p:cNvPr id="8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172720" y="840476"/>
            <a:ext cx="2580640" cy="340890"/>
          </a:xfrm>
        </p:spPr>
        <p:txBody>
          <a:bodyPr>
            <a:normAutofit fontScale="92500" lnSpcReduction="10000"/>
          </a:bodyPr>
          <a:lstStyle/>
          <a:p>
            <a:r>
              <a:rPr kumimoji="1" lang="ko-KR" altLang="en-US" dirty="0"/>
              <a:t>서비스 구현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3272" y="1562712"/>
            <a:ext cx="2796592" cy="4953000"/>
          </a:xfrm>
          <a:prstGeom prst="rect">
            <a:avLst/>
          </a:prstGeom>
        </p:spPr>
      </p:pic>
      <p:sp>
        <p:nvSpPr>
          <p:cNvPr id="10" name="텍스트 상자 9"/>
          <p:cNvSpPr txBox="1"/>
          <p:nvPr/>
        </p:nvSpPr>
        <p:spPr>
          <a:xfrm>
            <a:off x="6743700" y="3105834"/>
            <a:ext cx="45784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ko-KR" altLang="en-US" dirty="0"/>
              <a:t>회원 가입</a:t>
            </a:r>
            <a:br>
              <a:rPr kumimoji="1" lang="en-US" altLang="ko-KR" dirty="0"/>
            </a:br>
            <a:r>
              <a:rPr kumimoji="1" lang="en-US" altLang="ko-KR" dirty="0"/>
              <a:t>-</a:t>
            </a:r>
            <a:r>
              <a:rPr kumimoji="1" lang="ko-KR" altLang="en-US" dirty="0"/>
              <a:t> 신규 사용자 등록을 위한 데이터 입력</a:t>
            </a:r>
            <a:endParaRPr kumimoji="1" lang="en-US" altLang="ko-KR" dirty="0"/>
          </a:p>
        </p:txBody>
      </p:sp>
      <p:sp>
        <p:nvSpPr>
          <p:cNvPr id="12" name="텍스트 상자 11"/>
          <p:cNvSpPr txBox="1"/>
          <p:nvPr/>
        </p:nvSpPr>
        <p:spPr>
          <a:xfrm>
            <a:off x="7024225" y="3891865"/>
            <a:ext cx="401744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b="1" dirty="0"/>
              <a:t>실습 내용</a:t>
            </a:r>
            <a:br>
              <a:rPr kumimoji="1" lang="en-US" altLang="ko-KR" dirty="0"/>
            </a:b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Oauth2.0 </a:t>
            </a:r>
            <a:r>
              <a:rPr kumimoji="1" lang="ko-KR" altLang="en-US" dirty="0"/>
              <a:t>을 통한 개인인증 실습</a:t>
            </a:r>
            <a:br>
              <a:rPr kumimoji="1" lang="en-US" altLang="ko-KR" dirty="0"/>
            </a:br>
            <a:r>
              <a:rPr kumimoji="1" lang="en-US" altLang="ko-KR" dirty="0"/>
              <a:t>:</a:t>
            </a:r>
            <a:r>
              <a:rPr kumimoji="1" lang="ko-KR" altLang="en-US" dirty="0"/>
              <a:t> 신규 고객 인증 과정 실습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03101015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172720" y="459130"/>
            <a:ext cx="3228848" cy="457517"/>
          </a:xfrm>
        </p:spPr>
        <p:txBody>
          <a:bodyPr>
            <a:normAutofit/>
          </a:bodyPr>
          <a:lstStyle/>
          <a:p>
            <a:r>
              <a:rPr kumimoji="1" lang="en-US" altLang="ko-KR" dirty="0"/>
              <a:t>KISA-PAY </a:t>
            </a:r>
            <a:r>
              <a:rPr kumimoji="1" lang="ko-KR" altLang="en-US" dirty="0"/>
              <a:t>서비스 구현</a:t>
            </a:r>
          </a:p>
        </p:txBody>
      </p:sp>
      <p:sp>
        <p:nvSpPr>
          <p:cNvPr id="8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172720" y="840476"/>
            <a:ext cx="2580640" cy="340890"/>
          </a:xfrm>
        </p:spPr>
        <p:txBody>
          <a:bodyPr>
            <a:normAutofit fontScale="92500" lnSpcReduction="10000"/>
          </a:bodyPr>
          <a:lstStyle/>
          <a:p>
            <a:r>
              <a:rPr kumimoji="1" lang="ko-KR" altLang="en-US" dirty="0"/>
              <a:t>서비스 구현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66" y="1562712"/>
            <a:ext cx="2688204" cy="4813912"/>
          </a:xfrm>
          <a:prstGeom prst="rect">
            <a:avLst/>
          </a:prstGeom>
        </p:spPr>
      </p:pic>
      <p:sp>
        <p:nvSpPr>
          <p:cNvPr id="9" name="텍스트 상자 8"/>
          <p:cNvSpPr txBox="1"/>
          <p:nvPr/>
        </p:nvSpPr>
        <p:spPr>
          <a:xfrm>
            <a:off x="6743700" y="3105834"/>
            <a:ext cx="25683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ko-KR" altLang="en-US" dirty="0"/>
              <a:t>메인</a:t>
            </a:r>
            <a:br>
              <a:rPr kumimoji="1" lang="en-US" altLang="ko-KR" dirty="0"/>
            </a:br>
            <a:r>
              <a:rPr kumimoji="1" lang="en-US" altLang="ko-KR" dirty="0"/>
              <a:t>-</a:t>
            </a:r>
            <a:r>
              <a:rPr kumimoji="1" lang="ko-KR" altLang="en-US" dirty="0"/>
              <a:t> 잔액 조회 및 표시</a:t>
            </a:r>
            <a:endParaRPr kumimoji="1" lang="en-US" altLang="ko-KR" dirty="0"/>
          </a:p>
        </p:txBody>
      </p:sp>
      <p:sp>
        <p:nvSpPr>
          <p:cNvPr id="10" name="텍스트 상자 9"/>
          <p:cNvSpPr txBox="1"/>
          <p:nvPr/>
        </p:nvSpPr>
        <p:spPr>
          <a:xfrm>
            <a:off x="7024225" y="3891865"/>
            <a:ext cx="40398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b="1" dirty="0"/>
              <a:t>실습 내용</a:t>
            </a:r>
            <a:br>
              <a:rPr kumimoji="1" lang="en-US" altLang="ko-KR" dirty="0"/>
            </a:br>
            <a:r>
              <a:rPr kumimoji="1" lang="en-US" altLang="ko-KR" dirty="0"/>
              <a:t>: API </a:t>
            </a:r>
            <a:r>
              <a:rPr kumimoji="1" lang="ko-KR" altLang="en-US" dirty="0"/>
              <a:t>를 통한 보유 계좌 잔액 조회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57917414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172720" y="459130"/>
            <a:ext cx="3228848" cy="457517"/>
          </a:xfrm>
        </p:spPr>
        <p:txBody>
          <a:bodyPr>
            <a:normAutofit/>
          </a:bodyPr>
          <a:lstStyle/>
          <a:p>
            <a:r>
              <a:rPr kumimoji="1" lang="en-US" altLang="ko-KR" dirty="0"/>
              <a:t>KISA-PAY </a:t>
            </a:r>
            <a:r>
              <a:rPr kumimoji="1" lang="ko-KR" altLang="en-US" dirty="0"/>
              <a:t>서비스 구현</a:t>
            </a:r>
          </a:p>
        </p:txBody>
      </p:sp>
      <p:sp>
        <p:nvSpPr>
          <p:cNvPr id="8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172720" y="840476"/>
            <a:ext cx="2580640" cy="340890"/>
          </a:xfrm>
        </p:spPr>
        <p:txBody>
          <a:bodyPr>
            <a:normAutofit fontScale="92500" lnSpcReduction="10000"/>
          </a:bodyPr>
          <a:lstStyle/>
          <a:p>
            <a:r>
              <a:rPr kumimoji="1" lang="ko-KR" altLang="en-US" dirty="0"/>
              <a:t>서비스 구현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8140" y="1562712"/>
            <a:ext cx="2865027" cy="5067300"/>
          </a:xfrm>
          <a:prstGeom prst="rect">
            <a:avLst/>
          </a:prstGeom>
        </p:spPr>
      </p:pic>
      <p:sp>
        <p:nvSpPr>
          <p:cNvPr id="6" name="텍스트 상자 5"/>
          <p:cNvSpPr txBox="1"/>
          <p:nvPr/>
        </p:nvSpPr>
        <p:spPr>
          <a:xfrm>
            <a:off x="6769100" y="2928034"/>
            <a:ext cx="45175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en-US" altLang="ko-KR" dirty="0"/>
              <a:t>QR </a:t>
            </a:r>
            <a:r>
              <a:rPr kumimoji="1" lang="ko-KR" altLang="en-US" dirty="0"/>
              <a:t>코드 결제</a:t>
            </a:r>
            <a:br>
              <a:rPr kumimoji="1" lang="en-US" altLang="ko-KR" dirty="0"/>
            </a:br>
            <a:r>
              <a:rPr kumimoji="1" lang="en-US" altLang="ko-KR" dirty="0"/>
              <a:t>-</a:t>
            </a:r>
            <a:r>
              <a:rPr kumimoji="1" lang="ko-KR" altLang="en-US" dirty="0"/>
              <a:t> </a:t>
            </a:r>
            <a:r>
              <a:rPr kumimoji="1" lang="en-US" altLang="ko-KR" dirty="0"/>
              <a:t>QR </a:t>
            </a:r>
            <a:r>
              <a:rPr kumimoji="1" lang="ko-KR" altLang="en-US" dirty="0"/>
              <a:t>코드 리딩을 통한 결제 정보 전송</a:t>
            </a:r>
            <a:endParaRPr kumimoji="1" lang="en-US" altLang="ko-KR" dirty="0"/>
          </a:p>
        </p:txBody>
      </p:sp>
      <p:sp>
        <p:nvSpPr>
          <p:cNvPr id="9" name="텍스트 상자 8"/>
          <p:cNvSpPr txBox="1"/>
          <p:nvPr/>
        </p:nvSpPr>
        <p:spPr>
          <a:xfrm>
            <a:off x="7049625" y="3714065"/>
            <a:ext cx="349647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b="1" dirty="0"/>
              <a:t>실습 내용</a:t>
            </a:r>
            <a:br>
              <a:rPr kumimoji="1" lang="en-US" altLang="ko-KR" dirty="0"/>
            </a:br>
            <a:r>
              <a:rPr kumimoji="1" lang="en-US" altLang="ko-KR" dirty="0"/>
              <a:t>: QR </a:t>
            </a:r>
            <a:r>
              <a:rPr kumimoji="1" lang="ko-KR" altLang="en-US" dirty="0"/>
              <a:t>코드 리더기 제작</a:t>
            </a:r>
            <a:br>
              <a:rPr kumimoji="1" lang="en-US" altLang="ko-KR" dirty="0"/>
            </a:b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API</a:t>
            </a:r>
            <a:r>
              <a:rPr kumimoji="1" lang="ko-KR" altLang="en-US" dirty="0"/>
              <a:t> 를 통한 송금 기능 제작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39687345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172720" y="459130"/>
            <a:ext cx="3228848" cy="457517"/>
          </a:xfrm>
        </p:spPr>
        <p:txBody>
          <a:bodyPr>
            <a:normAutofit/>
          </a:bodyPr>
          <a:lstStyle/>
          <a:p>
            <a:r>
              <a:rPr kumimoji="1" lang="en-US" altLang="ko-KR" dirty="0"/>
              <a:t>KISA-PAY </a:t>
            </a:r>
            <a:r>
              <a:rPr kumimoji="1" lang="ko-KR" altLang="en-US" dirty="0"/>
              <a:t>서비스 구현</a:t>
            </a:r>
          </a:p>
        </p:txBody>
      </p:sp>
      <p:sp>
        <p:nvSpPr>
          <p:cNvPr id="8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172720" y="840476"/>
            <a:ext cx="2580640" cy="340890"/>
          </a:xfrm>
        </p:spPr>
        <p:txBody>
          <a:bodyPr>
            <a:normAutofit fontScale="92500" lnSpcReduction="10000"/>
          </a:bodyPr>
          <a:lstStyle/>
          <a:p>
            <a:r>
              <a:rPr kumimoji="1" lang="ko-KR" altLang="en-US" dirty="0"/>
              <a:t>서비스 구현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7144" y="1562712"/>
            <a:ext cx="2771801" cy="4953000"/>
          </a:xfrm>
          <a:prstGeom prst="rect">
            <a:avLst/>
          </a:prstGeom>
        </p:spPr>
      </p:pic>
      <p:sp>
        <p:nvSpPr>
          <p:cNvPr id="9" name="텍스트 상자 8"/>
          <p:cNvSpPr txBox="1"/>
          <p:nvPr/>
        </p:nvSpPr>
        <p:spPr>
          <a:xfrm>
            <a:off x="6769100" y="2928034"/>
            <a:ext cx="38042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ko-KR" altLang="en-US" dirty="0"/>
              <a:t>재무 관리</a:t>
            </a:r>
            <a:br>
              <a:rPr kumimoji="1" lang="en-US" altLang="ko-KR" dirty="0"/>
            </a:br>
            <a:r>
              <a:rPr kumimoji="1" lang="en-US" altLang="ko-KR" dirty="0"/>
              <a:t>-</a:t>
            </a:r>
            <a:r>
              <a:rPr kumimoji="1" lang="ko-KR" altLang="en-US" dirty="0"/>
              <a:t> 사용자 지출 내역 분석 시각화</a:t>
            </a:r>
            <a:endParaRPr kumimoji="1" lang="en-US" altLang="ko-KR" dirty="0"/>
          </a:p>
        </p:txBody>
      </p:sp>
      <p:sp>
        <p:nvSpPr>
          <p:cNvPr id="10" name="텍스트 상자 9"/>
          <p:cNvSpPr txBox="1"/>
          <p:nvPr/>
        </p:nvSpPr>
        <p:spPr>
          <a:xfrm>
            <a:off x="7049625" y="3714065"/>
            <a:ext cx="42226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b="1" dirty="0"/>
              <a:t>실습 내용</a:t>
            </a:r>
            <a:br>
              <a:rPr kumimoji="1" lang="en-US" altLang="ko-KR" dirty="0"/>
            </a:br>
            <a:r>
              <a:rPr kumimoji="1" lang="en-US" altLang="ko-KR" dirty="0"/>
              <a:t>: API </a:t>
            </a:r>
            <a:r>
              <a:rPr kumimoji="1" lang="ko-KR" altLang="en-US" dirty="0"/>
              <a:t>를 통한 거래 내역 조회</a:t>
            </a:r>
            <a:br>
              <a:rPr kumimoji="1" lang="en-US" altLang="ko-KR" dirty="0"/>
            </a:br>
            <a:r>
              <a:rPr kumimoji="1" lang="en-US" altLang="ko-KR" dirty="0"/>
              <a:t>:</a:t>
            </a:r>
            <a:r>
              <a:rPr kumimoji="1" lang="ko-KR" altLang="en-US" dirty="0"/>
              <a:t> 거래내역 분석 바탕 데이터 시각화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7371754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3EC8786-EBAD-4452-B1FA-CBD6ADE8C95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 err="1">
                <a:latin typeface="NanumGothicOTF" charset="-127"/>
                <a:ea typeface="NanumGothicOTF" charset="-127"/>
                <a:cs typeface="NanumGothicOTF" charset="-127"/>
              </a:rPr>
              <a:t>Node.Js</a:t>
            </a:r>
            <a:r>
              <a:rPr lang="en-US" altLang="ko-KR" b="1" dirty="0">
                <a:latin typeface="NanumGothicOTF" charset="-127"/>
                <a:ea typeface="NanumGothicOTF" charset="-127"/>
                <a:cs typeface="NanumGothicOTF" charset="-127"/>
              </a:rPr>
              <a:t> </a:t>
            </a:r>
            <a:r>
              <a:rPr lang="ko-KR" altLang="en-US" b="1" dirty="0">
                <a:latin typeface="NanumGothicOTF" charset="-127"/>
                <a:ea typeface="NanumGothicOTF" charset="-127"/>
                <a:cs typeface="NanumGothicOTF" charset="-127"/>
              </a:rPr>
              <a:t>란</a:t>
            </a:r>
            <a:r>
              <a:rPr lang="en-US" altLang="ko-KR" b="1" dirty="0">
                <a:latin typeface="NanumGothicOTF" charset="-127"/>
                <a:ea typeface="NanumGothicOTF" charset="-127"/>
                <a:cs typeface="NanumGothicOTF" charset="-127"/>
              </a:rPr>
              <a:t>?</a:t>
            </a:r>
            <a:endParaRPr lang="ko-KR" altLang="en-US" b="1" dirty="0">
              <a:latin typeface="NanumGothicOTF" charset="-127"/>
              <a:ea typeface="NanumGothicOTF" charset="-127"/>
              <a:cs typeface="NanumGothicOTF" charset="-127"/>
            </a:endParaRP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CA2FE37-E9EF-4415-8A7C-070D34FD0B3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ko-KR" sz="1600" dirty="0" err="1">
                <a:latin typeface="NanumGothicOTF" charset="-127"/>
                <a:ea typeface="NanumGothicOTF" charset="-127"/>
                <a:cs typeface="NanumGothicOTF" charset="-127"/>
              </a:rPr>
              <a:t>Node.js</a:t>
            </a:r>
            <a:r>
              <a:rPr lang="en-US" altLang="ko-KR" sz="1600" dirty="0">
                <a:latin typeface="NanumGothicOTF" charset="-127"/>
                <a:ea typeface="NanumGothicOTF" charset="-127"/>
                <a:cs typeface="NanumGothicOTF" charset="-127"/>
              </a:rPr>
              <a:t> </a:t>
            </a:r>
            <a:r>
              <a:rPr lang="ko-KR" altLang="en-US" sz="1600" dirty="0">
                <a:latin typeface="NanumGothicOTF" charset="-127"/>
                <a:ea typeface="NanumGothicOTF" charset="-127"/>
                <a:cs typeface="NanumGothicOTF" charset="-127"/>
              </a:rPr>
              <a:t>가 뭡니까 대체</a:t>
            </a:r>
            <a:r>
              <a:rPr lang="en-US" altLang="ko-KR" sz="1600" dirty="0">
                <a:latin typeface="NanumGothicOTF" charset="-127"/>
                <a:ea typeface="NanumGothicOTF" charset="-127"/>
                <a:cs typeface="NanumGothicOTF" charset="-127"/>
              </a:rPr>
              <a:t>?</a:t>
            </a:r>
            <a:endParaRPr lang="ko-KR" altLang="en-US" sz="1600" dirty="0">
              <a:latin typeface="NanumGothicOTF" charset="-127"/>
              <a:ea typeface="NanumGothicOTF" charset="-127"/>
              <a:cs typeface="NanumGothicOTF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DE521BF-8B14-43F0-8DBE-9B8AFEA814F4}"/>
              </a:ext>
            </a:extLst>
          </p:cNvPr>
          <p:cNvSpPr/>
          <p:nvPr/>
        </p:nvSpPr>
        <p:spPr>
          <a:xfrm>
            <a:off x="1713052" y="2369616"/>
            <a:ext cx="1642991" cy="55558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>
                <a:latin typeface="NanumGothicOTF" charset="-127"/>
                <a:ea typeface="NanumGothicOTF" charset="-127"/>
                <a:cs typeface="NanumGothicOTF" charset="-127"/>
              </a:rPr>
              <a:t>Node.JS</a:t>
            </a:r>
            <a:endParaRPr lang="ko-KR" altLang="en-US" sz="2800" dirty="0">
              <a:latin typeface="NanumGothicOTF" charset="-127"/>
              <a:ea typeface="NanumGothicOTF" charset="-127"/>
              <a:cs typeface="NanumGothicOTF" charset="-127"/>
            </a:endParaRPr>
          </a:p>
        </p:txBody>
      </p:sp>
      <p:sp>
        <p:nvSpPr>
          <p:cNvPr id="8" name="양쪽 중괄호 7">
            <a:extLst>
              <a:ext uri="{FF2B5EF4-FFF2-40B4-BE49-F238E27FC236}">
                <a16:creationId xmlns:a16="http://schemas.microsoft.com/office/drawing/2014/main" id="{815DDFB9-30D7-4EBC-97EF-6FBEAD2798C3}"/>
              </a:ext>
            </a:extLst>
          </p:cNvPr>
          <p:cNvSpPr/>
          <p:nvPr/>
        </p:nvSpPr>
        <p:spPr>
          <a:xfrm>
            <a:off x="3745149" y="2485362"/>
            <a:ext cx="2110902" cy="324091"/>
          </a:xfrm>
          <a:prstGeom prst="bracePair">
            <a:avLst>
              <a:gd name="adj" fmla="val 0"/>
            </a:avLst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latin typeface="NanumGothicOTF" charset="-127"/>
                <a:ea typeface="NanumGothicOTF" charset="-127"/>
                <a:cs typeface="NanumGothicOTF" charset="-127"/>
              </a:rPr>
              <a:t>노오드제이에스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5157" y="2270946"/>
            <a:ext cx="1303507" cy="798513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1713052" y="3069459"/>
            <a:ext cx="949257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600" b="1" dirty="0" err="1">
                <a:solidFill>
                  <a:srgbClr val="222222"/>
                </a:solidFill>
                <a:latin typeface="Arial" charset="0"/>
              </a:rPr>
              <a:t>Node.js</a:t>
            </a:r>
            <a:r>
              <a:rPr lang="ko-KR" altLang="en-US" sz="1600" dirty="0">
                <a:solidFill>
                  <a:srgbClr val="222222"/>
                </a:solidFill>
                <a:latin typeface="Arial" charset="0"/>
              </a:rPr>
              <a:t>는 확장성 있는 네트워크 애플리케이션</a:t>
            </a:r>
            <a:r>
              <a:rPr lang="en-US" altLang="ko-KR" sz="1600" dirty="0">
                <a:solidFill>
                  <a:srgbClr val="222222"/>
                </a:solidFill>
                <a:latin typeface="Arial" charset="0"/>
              </a:rPr>
              <a:t>(</a:t>
            </a:r>
            <a:r>
              <a:rPr lang="ko-KR" altLang="en-US" sz="1600" dirty="0">
                <a:solidFill>
                  <a:srgbClr val="FF0000"/>
                </a:solidFill>
                <a:latin typeface="Arial" charset="0"/>
              </a:rPr>
              <a:t>특히</a:t>
            </a:r>
            <a:r>
              <a:rPr lang="ko-KR" altLang="en-US" sz="1600" dirty="0">
                <a:solidFill>
                  <a:srgbClr val="222222"/>
                </a:solidFill>
                <a:latin typeface="Arial" charset="0"/>
              </a:rPr>
              <a:t> 서버 사이드</a:t>
            </a:r>
            <a:r>
              <a:rPr lang="en-US" altLang="ko-KR" sz="1600" dirty="0">
                <a:solidFill>
                  <a:srgbClr val="222222"/>
                </a:solidFill>
                <a:latin typeface="Arial" charset="0"/>
              </a:rPr>
              <a:t>) </a:t>
            </a:r>
            <a:r>
              <a:rPr lang="ko-KR" altLang="en-US" sz="1600" dirty="0">
                <a:solidFill>
                  <a:srgbClr val="222222"/>
                </a:solidFill>
                <a:latin typeface="Arial" charset="0"/>
              </a:rPr>
              <a:t>개발에 사용</a:t>
            </a:r>
            <a:endParaRPr lang="en-US" altLang="ko-KR" sz="1600" dirty="0">
              <a:solidFill>
                <a:srgbClr val="222222"/>
              </a:solidFill>
              <a:latin typeface="Arial" charset="0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/>
              <a:t>작성 언어로 </a:t>
            </a:r>
            <a:r>
              <a:rPr lang="en-US" altLang="ko-KR" sz="1600" dirty="0" err="1"/>
              <a:t>Javascript</a:t>
            </a:r>
            <a:r>
              <a:rPr lang="en-US" altLang="ko-KR" sz="1600" dirty="0"/>
              <a:t> </a:t>
            </a:r>
            <a:r>
              <a:rPr lang="ko-KR" altLang="en-US" sz="1600" dirty="0"/>
              <a:t>를 활용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1713052" y="4421216"/>
            <a:ext cx="8617722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0B0080"/>
                </a:solidFill>
                <a:latin typeface="NanumGothicOTF" charset="-127"/>
                <a:ea typeface="NanumGothicOTF" charset="-127"/>
                <a:cs typeface="NanumGothicOTF" charset="-127"/>
                <a:hlinkClick r:id="rId3" tooltip="V8 (자바스크립트 엔진)"/>
              </a:rPr>
              <a:t>V8 (</a:t>
            </a:r>
            <a:r>
              <a:rPr lang="ko-KR" altLang="en-US" sz="1400" dirty="0">
                <a:solidFill>
                  <a:srgbClr val="0B0080"/>
                </a:solidFill>
                <a:latin typeface="NanumGothicOTF" charset="-127"/>
                <a:ea typeface="NanumGothicOTF" charset="-127"/>
                <a:cs typeface="NanumGothicOTF" charset="-127"/>
                <a:hlinkClick r:id="rId3" tooltip="V8 (자바스크립트 엔진)"/>
              </a:rPr>
              <a:t>자바스크립트 엔진</a:t>
            </a:r>
            <a:r>
              <a:rPr lang="en-US" altLang="ko-KR" sz="1400" dirty="0">
                <a:solidFill>
                  <a:srgbClr val="0B0080"/>
                </a:solidFill>
                <a:latin typeface="NanumGothicOTF" charset="-127"/>
                <a:ea typeface="NanumGothicOTF" charset="-127"/>
                <a:cs typeface="NanumGothicOTF" charset="-127"/>
                <a:hlinkClick r:id="rId3" tooltip="V8 (자바스크립트 엔진)"/>
              </a:rPr>
              <a:t>)</a:t>
            </a:r>
            <a:r>
              <a:rPr lang="ko-KR" altLang="en-US" sz="1400" dirty="0">
                <a:solidFill>
                  <a:srgbClr val="222222"/>
                </a:solidFill>
                <a:latin typeface="NanumGothicOTF" charset="-127"/>
                <a:ea typeface="NanumGothicOTF" charset="-127"/>
                <a:cs typeface="NanumGothicOTF" charset="-127"/>
              </a:rPr>
              <a:t> 위에서 동작하는 </a:t>
            </a:r>
            <a:r>
              <a:rPr lang="ko-KR" altLang="en-US" sz="1400" dirty="0">
                <a:solidFill>
                  <a:srgbClr val="A55858"/>
                </a:solidFill>
                <a:latin typeface="NanumGothicOTF" charset="-127"/>
                <a:ea typeface="NanumGothicOTF" charset="-127"/>
                <a:cs typeface="NanumGothicOTF" charset="-127"/>
                <a:hlinkClick r:id="rId4" tooltip="이벤트 기반 설계 (없는 문서)"/>
              </a:rPr>
              <a:t>이벤트</a:t>
            </a:r>
            <a:r>
              <a:rPr lang="ko-KR" altLang="en-US" sz="1400" dirty="0">
                <a:solidFill>
                  <a:srgbClr val="222222"/>
                </a:solidFill>
                <a:latin typeface="NanumGothicOTF" charset="-127"/>
                <a:ea typeface="NanumGothicOTF" charset="-127"/>
                <a:cs typeface="NanumGothicOTF" charset="-127"/>
              </a:rPr>
              <a:t> 처리 </a:t>
            </a:r>
            <a:r>
              <a:rPr lang="en-US" altLang="ko-KR" sz="1400" dirty="0">
                <a:solidFill>
                  <a:srgbClr val="0B0080"/>
                </a:solidFill>
                <a:latin typeface="NanumGothicOTF" charset="-127"/>
                <a:ea typeface="NanumGothicOTF" charset="-127"/>
                <a:cs typeface="NanumGothicOTF" charset="-127"/>
                <a:hlinkClick r:id="rId5" tooltip="입출력"/>
              </a:rPr>
              <a:t>I/O</a:t>
            </a:r>
            <a:r>
              <a:rPr lang="ko-KR" altLang="en-US" sz="1400" dirty="0">
                <a:solidFill>
                  <a:srgbClr val="222222"/>
                </a:solidFill>
                <a:latin typeface="NanumGothicOTF" charset="-127"/>
                <a:ea typeface="NanumGothicOTF" charset="-127"/>
                <a:cs typeface="NanumGothicOTF" charset="-127"/>
              </a:rPr>
              <a:t> </a:t>
            </a:r>
            <a:r>
              <a:rPr lang="ko-KR" altLang="en-US" sz="1400" dirty="0">
                <a:solidFill>
                  <a:srgbClr val="0B0080"/>
                </a:solidFill>
                <a:latin typeface="NanumGothicOTF" charset="-127"/>
                <a:ea typeface="NanumGothicOTF" charset="-127"/>
                <a:cs typeface="NanumGothicOTF" charset="-127"/>
                <a:hlinkClick r:id="rId6" tooltip="소프트웨어 프레임워크"/>
              </a:rPr>
              <a:t>프레임워크</a:t>
            </a:r>
            <a:r>
              <a:rPr lang="ko-KR" altLang="en-US" sz="1400" dirty="0">
                <a:solidFill>
                  <a:srgbClr val="222222"/>
                </a:solidFill>
                <a:latin typeface="NanumGothicOTF" charset="-127"/>
                <a:ea typeface="NanumGothicOTF" charset="-127"/>
                <a:cs typeface="NanumGothicOTF" charset="-127"/>
              </a:rPr>
              <a:t>이다</a:t>
            </a:r>
            <a:r>
              <a:rPr lang="en-US" altLang="ko-KR" sz="1400" dirty="0">
                <a:solidFill>
                  <a:srgbClr val="222222"/>
                </a:solidFill>
                <a:latin typeface="NanumGothicOTF" charset="-127"/>
                <a:ea typeface="NanumGothicOTF" charset="-127"/>
                <a:cs typeface="NanumGothicOTF" charset="-127"/>
              </a:rPr>
              <a:t>. </a:t>
            </a:r>
            <a:r>
              <a:rPr lang="ko-KR" altLang="en-US" sz="1400" dirty="0">
                <a:solidFill>
                  <a:srgbClr val="0B0080"/>
                </a:solidFill>
                <a:latin typeface="NanumGothicOTF" charset="-127"/>
                <a:ea typeface="NanumGothicOTF" charset="-127"/>
                <a:cs typeface="NanumGothicOTF" charset="-127"/>
                <a:hlinkClick r:id="rId7" tooltip="웹 서버"/>
              </a:rPr>
              <a:t>웹 서버</a:t>
            </a:r>
            <a:r>
              <a:rPr lang="ko-KR" altLang="en-US" sz="1400" dirty="0">
                <a:solidFill>
                  <a:srgbClr val="222222"/>
                </a:solidFill>
                <a:latin typeface="NanumGothicOTF" charset="-127"/>
                <a:ea typeface="NanumGothicOTF" charset="-127"/>
                <a:cs typeface="NanumGothicOTF" charset="-127"/>
              </a:rPr>
              <a:t>와 같이 확장성 있는 네트워크 프로그램 제작을 위해 고안되었다</a:t>
            </a:r>
            <a:r>
              <a:rPr lang="en-US" altLang="ko-KR" sz="1400" dirty="0">
                <a:solidFill>
                  <a:srgbClr val="222222"/>
                </a:solidFill>
                <a:latin typeface="NanumGothicOTF" charset="-127"/>
                <a:ea typeface="NanumGothicOTF" charset="-127"/>
                <a:cs typeface="NanumGothicOTF" charset="-127"/>
              </a:rPr>
              <a:t>.</a:t>
            </a:r>
          </a:p>
          <a:p>
            <a:r>
              <a:rPr lang="ko-KR" altLang="en-US" sz="1400" dirty="0">
                <a:solidFill>
                  <a:srgbClr val="0B0080"/>
                </a:solidFill>
                <a:latin typeface="NanumGothicOTF" charset="-127"/>
                <a:ea typeface="NanumGothicOTF" charset="-127"/>
                <a:cs typeface="NanumGothicOTF" charset="-127"/>
                <a:hlinkClick r:id="rId8" tooltip="파이썬"/>
              </a:rPr>
              <a:t>파이썬</a:t>
            </a:r>
            <a:r>
              <a:rPr lang="ko-KR" altLang="en-US" sz="1400" dirty="0">
                <a:solidFill>
                  <a:srgbClr val="222222"/>
                </a:solidFill>
                <a:latin typeface="NanumGothicOTF" charset="-127"/>
                <a:ea typeface="NanumGothicOTF" charset="-127"/>
                <a:cs typeface="NanumGothicOTF" charset="-127"/>
              </a:rPr>
              <a:t>으로 만든 </a:t>
            </a:r>
            <a:r>
              <a:rPr lang="ko-KR" altLang="en-US" sz="1400" dirty="0">
                <a:solidFill>
                  <a:srgbClr val="0B0080"/>
                </a:solidFill>
                <a:latin typeface="NanumGothicOTF" charset="-127"/>
                <a:ea typeface="NanumGothicOTF" charset="-127"/>
                <a:cs typeface="NanumGothicOTF" charset="-127"/>
                <a:hlinkClick r:id="rId9" tooltip="트위스티드 (소프트웨어)"/>
              </a:rPr>
              <a:t>트위스티드</a:t>
            </a:r>
            <a:r>
              <a:rPr lang="en-US" altLang="ko-KR" sz="1400" dirty="0">
                <a:solidFill>
                  <a:srgbClr val="222222"/>
                </a:solidFill>
                <a:latin typeface="NanumGothicOTF" charset="-127"/>
                <a:ea typeface="NanumGothicOTF" charset="-127"/>
                <a:cs typeface="NanumGothicOTF" charset="-127"/>
              </a:rPr>
              <a:t>, </a:t>
            </a:r>
            <a:r>
              <a:rPr lang="ko-KR" altLang="en-US" sz="1400" dirty="0">
                <a:solidFill>
                  <a:srgbClr val="0B0080"/>
                </a:solidFill>
                <a:latin typeface="NanumGothicOTF" charset="-127"/>
                <a:ea typeface="NanumGothicOTF" charset="-127"/>
                <a:cs typeface="NanumGothicOTF" charset="-127"/>
                <a:hlinkClick r:id="rId10" tooltip="펄"/>
              </a:rPr>
              <a:t>펄</a:t>
            </a:r>
            <a:r>
              <a:rPr lang="ko-KR" altLang="en-US" sz="1400" dirty="0">
                <a:solidFill>
                  <a:srgbClr val="222222"/>
                </a:solidFill>
                <a:latin typeface="NanumGothicOTF" charset="-127"/>
                <a:ea typeface="NanumGothicOTF" charset="-127"/>
                <a:cs typeface="NanumGothicOTF" charset="-127"/>
              </a:rPr>
              <a:t>로 만든 </a:t>
            </a:r>
            <a:r>
              <a:rPr lang="ko-KR" altLang="en-US" sz="1400" dirty="0">
                <a:solidFill>
                  <a:srgbClr val="663366"/>
                </a:solidFill>
                <a:latin typeface="NanumGothicOTF" charset="-127"/>
                <a:ea typeface="NanumGothicOTF" charset="-127"/>
                <a:cs typeface="NanumGothicOTF" charset="-127"/>
                <a:hlinkClick r:id="rId11" tooltip="en:Perl Object Environment"/>
              </a:rPr>
              <a:t>펄 객체 환경</a:t>
            </a:r>
            <a:r>
              <a:rPr lang="en-US" altLang="ko-KR" sz="1400" dirty="0">
                <a:solidFill>
                  <a:srgbClr val="222222"/>
                </a:solidFill>
                <a:latin typeface="NanumGothicOTF" charset="-127"/>
                <a:ea typeface="NanumGothicOTF" charset="-127"/>
                <a:cs typeface="NanumGothicOTF" charset="-127"/>
              </a:rPr>
              <a:t>, </a:t>
            </a:r>
            <a:r>
              <a:rPr lang="ko-KR" altLang="en-US" sz="1400" dirty="0">
                <a:solidFill>
                  <a:srgbClr val="0B0080"/>
                </a:solidFill>
                <a:latin typeface="NanumGothicOTF" charset="-127"/>
                <a:ea typeface="NanumGothicOTF" charset="-127"/>
                <a:cs typeface="NanumGothicOTF" charset="-127"/>
                <a:hlinkClick r:id="rId12" tooltip="루비 (프로그래밍 언어)"/>
              </a:rPr>
              <a:t>루비</a:t>
            </a:r>
            <a:r>
              <a:rPr lang="ko-KR" altLang="en-US" sz="1400" dirty="0">
                <a:solidFill>
                  <a:srgbClr val="222222"/>
                </a:solidFill>
                <a:latin typeface="NanumGothicOTF" charset="-127"/>
                <a:ea typeface="NanumGothicOTF" charset="-127"/>
                <a:cs typeface="NanumGothicOTF" charset="-127"/>
              </a:rPr>
              <a:t>로 만든 </a:t>
            </a:r>
            <a:r>
              <a:rPr lang="ko-KR" altLang="en-US" sz="1400" dirty="0">
                <a:solidFill>
                  <a:srgbClr val="A55858"/>
                </a:solidFill>
                <a:latin typeface="NanumGothicOTF" charset="-127"/>
                <a:ea typeface="NanumGothicOTF" charset="-127"/>
                <a:cs typeface="NanumGothicOTF" charset="-127"/>
                <a:hlinkClick r:id="rId13" tooltip="이벤트머신 (없는 문서)"/>
              </a:rPr>
              <a:t>이벤트머신</a:t>
            </a:r>
            <a:r>
              <a:rPr lang="ko-KR" altLang="en-US" sz="1400" dirty="0">
                <a:solidFill>
                  <a:srgbClr val="222222"/>
                </a:solidFill>
                <a:latin typeface="NanumGothicOTF" charset="-127"/>
                <a:ea typeface="NanumGothicOTF" charset="-127"/>
                <a:cs typeface="NanumGothicOTF" charset="-127"/>
              </a:rPr>
              <a:t>과 그 용도가 비슷하다</a:t>
            </a:r>
            <a:r>
              <a:rPr lang="en-US" altLang="ko-KR" sz="1400" dirty="0">
                <a:solidFill>
                  <a:srgbClr val="222222"/>
                </a:solidFill>
                <a:latin typeface="NanumGothicOTF" charset="-127"/>
                <a:ea typeface="NanumGothicOTF" charset="-127"/>
                <a:cs typeface="NanumGothicOTF" charset="-127"/>
              </a:rPr>
              <a:t>. </a:t>
            </a:r>
            <a:r>
              <a:rPr lang="ko-KR" altLang="en-US" sz="1400" dirty="0">
                <a:solidFill>
                  <a:srgbClr val="222222"/>
                </a:solidFill>
                <a:latin typeface="NanumGothicOTF" charset="-127"/>
                <a:ea typeface="NanumGothicOTF" charset="-127"/>
                <a:cs typeface="NanumGothicOTF" charset="-127"/>
              </a:rPr>
              <a:t>대부분의 </a:t>
            </a:r>
            <a:r>
              <a:rPr lang="ko-KR" altLang="en-US" sz="1400" dirty="0">
                <a:solidFill>
                  <a:srgbClr val="0B0080"/>
                </a:solidFill>
                <a:latin typeface="NanumGothicOTF" charset="-127"/>
                <a:ea typeface="NanumGothicOTF" charset="-127"/>
                <a:cs typeface="NanumGothicOTF" charset="-127"/>
                <a:hlinkClick r:id="rId14" tooltip="자바스크립트"/>
              </a:rPr>
              <a:t>자바스크립트</a:t>
            </a:r>
            <a:r>
              <a:rPr lang="ko-KR" altLang="en-US" sz="1400" dirty="0">
                <a:solidFill>
                  <a:srgbClr val="222222"/>
                </a:solidFill>
                <a:latin typeface="NanumGothicOTF" charset="-127"/>
                <a:ea typeface="NanumGothicOTF" charset="-127"/>
                <a:cs typeface="NanumGothicOTF" charset="-127"/>
              </a:rPr>
              <a:t>가 웹 브라우저에서 실행되는 것과는 달리</a:t>
            </a:r>
            <a:r>
              <a:rPr lang="en-US" altLang="ko-KR" sz="1400" dirty="0">
                <a:solidFill>
                  <a:srgbClr val="222222"/>
                </a:solidFill>
                <a:latin typeface="NanumGothicOTF" charset="-127"/>
                <a:ea typeface="NanumGothicOTF" charset="-127"/>
                <a:cs typeface="NanumGothicOTF" charset="-127"/>
              </a:rPr>
              <a:t>, </a:t>
            </a:r>
            <a:r>
              <a:rPr lang="ko-KR" altLang="en-US" sz="1400" dirty="0">
                <a:solidFill>
                  <a:srgbClr val="222222"/>
                </a:solidFill>
                <a:latin typeface="NanumGothicOTF" charset="-127"/>
                <a:ea typeface="NanumGothicOTF" charset="-127"/>
                <a:cs typeface="NanumGothicOTF" charset="-127"/>
              </a:rPr>
              <a:t>서버 측에서 실행된다</a:t>
            </a:r>
            <a:r>
              <a:rPr lang="en-US" altLang="ko-KR" sz="1400" dirty="0">
                <a:solidFill>
                  <a:srgbClr val="222222"/>
                </a:solidFill>
                <a:latin typeface="NanumGothicOTF" charset="-127"/>
                <a:ea typeface="NanumGothicOTF" charset="-127"/>
                <a:cs typeface="NanumGothicOTF" charset="-127"/>
              </a:rPr>
              <a:t>. </a:t>
            </a:r>
            <a:r>
              <a:rPr lang="ko-KR" altLang="en-US" sz="1400" dirty="0">
                <a:solidFill>
                  <a:srgbClr val="222222"/>
                </a:solidFill>
                <a:latin typeface="NanumGothicOTF" charset="-127"/>
                <a:ea typeface="NanumGothicOTF" charset="-127"/>
                <a:cs typeface="NanumGothicOTF" charset="-127"/>
              </a:rPr>
              <a:t>일부 </a:t>
            </a:r>
            <a:r>
              <a:rPr lang="en-US" altLang="ko-KR" sz="1400" dirty="0">
                <a:solidFill>
                  <a:srgbClr val="A55858"/>
                </a:solidFill>
                <a:latin typeface="NanumGothicOTF" charset="-127"/>
                <a:ea typeface="NanumGothicOTF" charset="-127"/>
                <a:cs typeface="NanumGothicOTF" charset="-127"/>
                <a:hlinkClick r:id="rId15" tooltip="CommonJS (없는 문서)"/>
              </a:rPr>
              <a:t>CommonJS</a:t>
            </a:r>
            <a:r>
              <a:rPr lang="ko-KR" altLang="en-US" sz="1400" dirty="0">
                <a:solidFill>
                  <a:srgbClr val="222222"/>
                </a:solidFill>
                <a:latin typeface="NanumGothicOTF" charset="-127"/>
                <a:ea typeface="NanumGothicOTF" charset="-127"/>
                <a:cs typeface="NanumGothicOTF" charset="-127"/>
              </a:rPr>
              <a:t> 명세를 구현하고 있으며</a:t>
            </a:r>
            <a:r>
              <a:rPr lang="en-US" altLang="ko-KR" sz="1400" dirty="0">
                <a:solidFill>
                  <a:srgbClr val="222222"/>
                </a:solidFill>
                <a:latin typeface="NanumGothicOTF" charset="-127"/>
                <a:ea typeface="NanumGothicOTF" charset="-127"/>
                <a:cs typeface="NanumGothicOTF" charset="-127"/>
              </a:rPr>
              <a:t>, </a:t>
            </a:r>
            <a:r>
              <a:rPr lang="ko-KR" altLang="en-US" sz="1400" dirty="0">
                <a:solidFill>
                  <a:srgbClr val="222222"/>
                </a:solidFill>
                <a:latin typeface="NanumGothicOTF" charset="-127"/>
                <a:ea typeface="NanumGothicOTF" charset="-127"/>
                <a:cs typeface="NanumGothicOTF" charset="-127"/>
              </a:rPr>
              <a:t>쌍방향 테스트를 위해 </a:t>
            </a:r>
            <a:r>
              <a:rPr lang="en-US" altLang="ko-KR" sz="1400" dirty="0">
                <a:solidFill>
                  <a:srgbClr val="663366"/>
                </a:solidFill>
                <a:latin typeface="NanumGothicOTF" charset="-127"/>
                <a:ea typeface="NanumGothicOTF" charset="-127"/>
                <a:cs typeface="NanumGothicOTF" charset="-127"/>
                <a:hlinkClick r:id="rId16" tooltip="en:Read-eval-print loop"/>
              </a:rPr>
              <a:t>REPL</a:t>
            </a:r>
            <a:r>
              <a:rPr lang="ko-KR" altLang="en-US" sz="1400" dirty="0">
                <a:solidFill>
                  <a:srgbClr val="222222"/>
                </a:solidFill>
                <a:latin typeface="NanumGothicOTF" charset="-127"/>
                <a:ea typeface="NanumGothicOTF" charset="-127"/>
                <a:cs typeface="NanumGothicOTF" charset="-127"/>
              </a:rPr>
              <a:t> 환경을 포함하고 있다</a:t>
            </a:r>
            <a:r>
              <a:rPr lang="en-US" altLang="ko-KR" sz="1400" dirty="0">
                <a:solidFill>
                  <a:srgbClr val="222222"/>
                </a:solidFill>
                <a:latin typeface="NanumGothicOTF" charset="-127"/>
                <a:ea typeface="NanumGothicOTF" charset="-127"/>
                <a:cs typeface="NanumGothicOTF" charset="-127"/>
              </a:rPr>
              <a:t>.</a:t>
            </a:r>
            <a:endParaRPr lang="en-US" altLang="ko-KR" sz="1400" b="0" i="0" dirty="0">
              <a:solidFill>
                <a:srgbClr val="222222"/>
              </a:solidFill>
              <a:effectLst/>
              <a:latin typeface="NanumGothicOTF" charset="-127"/>
              <a:ea typeface="NanumGothicOTF" charset="-127"/>
              <a:cs typeface="NanumGothicOTF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49100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4645</TotalTime>
  <Words>2209</Words>
  <Application>Microsoft Macintosh PowerPoint</Application>
  <PresentationFormat>와이드스크린</PresentationFormat>
  <Paragraphs>587</Paragraphs>
  <Slides>86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86</vt:i4>
      </vt:variant>
    </vt:vector>
  </HeadingPairs>
  <TitlesOfParts>
    <vt:vector size="101" baseType="lpstr">
      <vt:lpstr>-윤고딕320</vt:lpstr>
      <vt:lpstr>-윤고딕330</vt:lpstr>
      <vt:lpstr>-윤고딕350</vt:lpstr>
      <vt:lpstr>굴림</vt:lpstr>
      <vt:lpstr>맑은 고딕</vt:lpstr>
      <vt:lpstr>Daum</vt:lpstr>
      <vt:lpstr>Nanum Gothic</vt:lpstr>
      <vt:lpstr>Nanum Myeongjo</vt:lpstr>
      <vt:lpstr>NanumGothicOTF</vt:lpstr>
      <vt:lpstr>Segoe UI</vt:lpstr>
      <vt:lpstr>Arial</vt:lpstr>
      <vt:lpstr>Mangal</vt:lpstr>
      <vt:lpstr>Menlo</vt:lpstr>
      <vt:lpstr>Verdana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유 관우</dc:creator>
  <cp:lastModifiedBy>유 관우</cp:lastModifiedBy>
  <cp:revision>47</cp:revision>
  <dcterms:created xsi:type="dcterms:W3CDTF">2019-02-03T09:36:11Z</dcterms:created>
  <dcterms:modified xsi:type="dcterms:W3CDTF">2019-07-09T04:28:56Z</dcterms:modified>
</cp:coreProperties>
</file>